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9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298" r:id="rId43"/>
    <p:sldId id="315" r:id="rId44"/>
    <p:sldId id="292" r:id="rId45"/>
    <p:sldId id="293" r:id="rId46"/>
    <p:sldId id="294" r:id="rId47"/>
    <p:sldId id="295" r:id="rId48"/>
    <p:sldId id="296" r:id="rId49"/>
    <p:sldId id="314" r:id="rId50"/>
    <p:sldId id="2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3670"/>
  </p:normalViewPr>
  <p:slideViewPr>
    <p:cSldViewPr snapToGrid="0" snapToObjects="1">
      <p:cViewPr>
        <p:scale>
          <a:sx n="83" d="100"/>
          <a:sy n="83" d="100"/>
        </p:scale>
        <p:origin x="41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2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1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9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2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6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6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0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110.4198.pdf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110.4198.pdf" TargetMode="External"/><Relationship Id="rId3" Type="http://schemas.openxmlformats.org/officeDocument/2006/relationships/hyperlink" Target="http://people.cs.umass.edu/~mcgregor/stocworkshop/langford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fastml.com/vowpal-wabbit-eats-big-data-from-the-criteo-competition-for-breakfa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.umass.edu/~mcgregor/stocworkshop/langford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://spark.apach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Online_machine_learning#Statistical_learning_model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park.apache.org/docs/latest/programming-guid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spark.apache.org/docs/latest/sql-programming-guid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umass.edu/~mcgregor/stocworkshop/langford.pdf" TargetMode="External"/><Relationship Id="rId4" Type="http://schemas.openxmlformats.org/officeDocument/2006/relationships/hyperlink" Target="https://github.com/JohnLangford/vowpal_wabbit/wiki/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-maxx.ru/algo/string_hashe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chinelearning.org/archive/icml2009/papers/407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110.4198.pdf" TargetMode="External"/><Relationship Id="rId4" Type="http://schemas.openxmlformats.org/officeDocument/2006/relationships/hyperlink" Target="http://cilvr.cs.nyu.edu/diglib/lsml/lecture01-online-linear.pdf" TargetMode="External"/><Relationship Id="rId5" Type="http://schemas.openxmlformats.org/officeDocument/2006/relationships/hyperlink" Target="https://github.com/JohnLangford/vowpal_wabbit/wiki/Tutorial" TargetMode="External"/><Relationship Id="rId6" Type="http://schemas.openxmlformats.org/officeDocument/2006/relationships/hyperlink" Target="http://mlwave.com/predicting-click-through-rates-with-online-machine-learning/" TargetMode="External"/><Relationship Id="rId7" Type="http://schemas.openxmlformats.org/officeDocument/2006/relationships/hyperlink" Target="http://spark.apache.org/docs/latest/programming-guide.html" TargetMode="External"/><Relationship Id="rId8" Type="http://schemas.openxmlformats.org/officeDocument/2006/relationships/hyperlink" Target="https://www.kaggle.com/tkm2261/outbrain-click-prediction/bigquery-is-cool-lb-0-6369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cambridge.org/catalogue/catalogue.asp?isbn=11392104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</a:t>
            </a:r>
            <a:r>
              <a:rPr lang="en-US" dirty="0" smtClean="0"/>
              <a:t>#</a:t>
            </a:r>
            <a:r>
              <a:rPr lang="ru-RU" dirty="0"/>
              <a:t>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Примеры работы с большими данными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Делим признаки на многоядерной машине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0101" y="1041621"/>
            <a:ext cx="11529391" cy="1120413"/>
          </a:xfrm>
        </p:spPr>
        <p:txBody>
          <a:bodyPr/>
          <a:lstStyle/>
          <a:p>
            <a:r>
              <a:rPr lang="ru-RU" dirty="0" smtClean="0"/>
              <a:t>Нужно сделать шаг: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63" y="1410671"/>
            <a:ext cx="5267666" cy="639092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2678654" y="2355925"/>
            <a:ext cx="6107069" cy="656217"/>
            <a:chOff x="2678654" y="2355925"/>
            <a:chExt cx="6107069" cy="656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2678654" y="2355925"/>
                  <a:ext cx="2710927" cy="65621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 smtClean="0"/>
                    <a:t>Локально</a:t>
                  </a:r>
                  <a:r>
                    <a:rPr lang="ru-RU" sz="2400" b="0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654" y="2355925"/>
                  <a:ext cx="2710927" cy="6562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6074796" y="2355925"/>
                  <a:ext cx="2710927" cy="65621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/>
                    <a:t>Локально</a:t>
                  </a:r>
                  <a:r>
                    <a:rPr lang="ru-RU" sz="2400" b="0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796" y="2355925"/>
                  <a:ext cx="2710927" cy="6562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034118" y="3012142"/>
            <a:ext cx="3396142" cy="972855"/>
            <a:chOff x="4034118" y="3012142"/>
            <a:chExt cx="3396142" cy="972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173968" y="3328780"/>
                  <a:ext cx="3073722" cy="65621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2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968" y="3328780"/>
                  <a:ext cx="3073722" cy="6562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>
              <a:stCxn id="37" idx="2"/>
              <a:endCxn id="40" idx="0"/>
            </p:cNvCxnSpPr>
            <p:nvPr/>
          </p:nvCxnSpPr>
          <p:spPr>
            <a:xfrm>
              <a:off x="4034118" y="3012142"/>
              <a:ext cx="1676711" cy="316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2"/>
              <a:endCxn id="40" idx="0"/>
            </p:cNvCxnSpPr>
            <p:nvPr/>
          </p:nvCxnSpPr>
          <p:spPr>
            <a:xfrm flipH="1">
              <a:off x="5710829" y="3012142"/>
              <a:ext cx="1719431" cy="316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63875" y="3984997"/>
            <a:ext cx="8528783" cy="1044205"/>
            <a:chOff x="1563875" y="3984997"/>
            <a:chExt cx="8528783" cy="1044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1563875" y="4339289"/>
                  <a:ext cx="4017862" cy="68991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 smtClean="0"/>
                    <a:t>Л</a:t>
                  </a:r>
                  <a:r>
                    <a:rPr lang="ru-RU" sz="2400" b="0" dirty="0" smtClean="0"/>
                    <a:t>окально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875" y="4339289"/>
                  <a:ext cx="4017862" cy="6899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2632" b="-70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6074796" y="4339289"/>
                  <a:ext cx="4017862" cy="68991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smtClean="0"/>
                    <a:t>Л</a:t>
                  </a:r>
                  <a:r>
                    <a:rPr lang="ru-RU" sz="2400" b="0" smtClean="0"/>
                    <a:t>окально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796" y="4339289"/>
                  <a:ext cx="4017862" cy="6899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2632" b="-70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/>
            <p:cNvCxnSpPr>
              <a:stCxn id="40" idx="2"/>
              <a:endCxn id="47" idx="0"/>
            </p:cNvCxnSpPr>
            <p:nvPr/>
          </p:nvCxnSpPr>
          <p:spPr>
            <a:xfrm flipH="1">
              <a:off x="3572806" y="3984997"/>
              <a:ext cx="2138023" cy="3542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2"/>
              <a:endCxn id="50" idx="0"/>
            </p:cNvCxnSpPr>
            <p:nvPr/>
          </p:nvCxnSpPr>
          <p:spPr>
            <a:xfrm>
              <a:off x="5710829" y="3984997"/>
              <a:ext cx="2372898" cy="3542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 txBox="1">
            <a:spLocks/>
          </p:cNvSpPr>
          <p:nvPr/>
        </p:nvSpPr>
        <p:spPr>
          <a:xfrm>
            <a:off x="310100" y="5383494"/>
            <a:ext cx="11529391" cy="985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Результат аналогичен однопоточному варианту</a:t>
            </a:r>
          </a:p>
          <a:p>
            <a:r>
              <a:rPr lang="ru-RU" dirty="0" smtClean="0"/>
              <a:t>На 4 ядрах дает ускорение в 3 раза, дальше слабо масштабируется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85342" y="1410671"/>
            <a:ext cx="1261437" cy="4801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295339" y="1410671"/>
            <a:ext cx="1290003" cy="48012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316336" y="834887"/>
                <a:ext cx="51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 smtClean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36" y="834887"/>
                <a:ext cx="51308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478227" y="2307117"/>
            <a:ext cx="236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Делим вектор пополам на два вектора</a:t>
            </a:r>
            <a:endParaRPr lang="en-US" sz="2400" dirty="0"/>
          </a:p>
        </p:txBody>
      </p:sp>
      <p:cxnSp>
        <p:nvCxnSpPr>
          <p:cNvPr id="11" name="Curved Connector 10"/>
          <p:cNvCxnSpPr>
            <a:stCxn id="21" idx="2"/>
            <a:endCxn id="37" idx="0"/>
          </p:cNvCxnSpPr>
          <p:nvPr/>
        </p:nvCxnSpPr>
        <p:spPr>
          <a:xfrm rot="5400000">
            <a:off x="6754664" y="-829752"/>
            <a:ext cx="465132" cy="59062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3" idx="2"/>
            <a:endCxn id="39" idx="0"/>
          </p:cNvCxnSpPr>
          <p:nvPr/>
        </p:nvCxnSpPr>
        <p:spPr>
          <a:xfrm rot="5400000">
            <a:off x="9090595" y="230459"/>
            <a:ext cx="465132" cy="37858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45949" y="3070144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1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7940194" y="3070144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2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1480002" y="3856292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1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9171500" y="3902550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/>
              <a:t>Ядро 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Надо делить объекты на много машин!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36"/>
          <a:stretch/>
        </p:blipFill>
        <p:spPr>
          <a:xfrm>
            <a:off x="2254001" y="1667435"/>
            <a:ext cx="7169698" cy="37552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62749" y="5516219"/>
            <a:ext cx="224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Делим объекты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520" y="5516219"/>
            <a:ext cx="237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Делим признаки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9705159">
            <a:off x="601880" y="3499779"/>
            <a:ext cx="1628383" cy="5511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2236" y="1020328"/>
            <a:ext cx="418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Матрица «объекты-признаки»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414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1"/>
            <a:ext cx="11529391" cy="5322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Hadoop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проект </a:t>
            </a:r>
            <a:r>
              <a:rPr lang="en-US" dirty="0" smtClean="0"/>
              <a:t>Apache </a:t>
            </a:r>
            <a:r>
              <a:rPr lang="ru-RU" dirty="0" smtClean="0"/>
              <a:t>для распределенных вычислений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Hadoop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YARN 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планировщик задач и система для управления ресурсами кластера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Hadoop MapReduce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система для вычислений в парадигме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Map-Reduce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HDFS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распределенная файловая система </a:t>
            </a:r>
            <a:r>
              <a:rPr lang="en-US" dirty="0" smtClean="0"/>
              <a:t>Hadoop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/>
              <a:t>Особенности </a:t>
            </a:r>
            <a:r>
              <a:rPr lang="en-US" b="1" dirty="0" smtClean="0"/>
              <a:t>HDFS: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Файлы хранятся</a:t>
            </a:r>
            <a:r>
              <a:rPr lang="ru-RU" b="1" dirty="0" smtClean="0"/>
              <a:t> блоками</a:t>
            </a:r>
            <a:r>
              <a:rPr lang="ru-RU" dirty="0" smtClean="0"/>
              <a:t> на разных машинах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Каждый </a:t>
            </a:r>
            <a:r>
              <a:rPr lang="ru-RU" b="1" dirty="0" smtClean="0"/>
              <a:t>блок дублируется</a:t>
            </a:r>
            <a:r>
              <a:rPr lang="ru-RU" dirty="0" smtClean="0"/>
              <a:t> на нескольких разных машинах (</a:t>
            </a:r>
            <a:r>
              <a:rPr lang="en-US" dirty="0" smtClean="0"/>
              <a:t>replication factor)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Информация о соответствии </a:t>
            </a:r>
            <a:r>
              <a:rPr lang="ru-RU" b="1" dirty="0" smtClean="0"/>
              <a:t>путь файла</a:t>
            </a:r>
            <a:r>
              <a:rPr lang="ru-RU" dirty="0" smtClean="0"/>
              <a:t> </a:t>
            </a:r>
            <a:r>
              <a:rPr lang="ru-RU" dirty="0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ru-RU" b="1" dirty="0" smtClean="0"/>
              <a:t>его блоки </a:t>
            </a:r>
            <a:r>
              <a:rPr lang="ru-RU" dirty="0" smtClean="0"/>
              <a:t>хранится на специальной машине </a:t>
            </a:r>
            <a:r>
              <a:rPr lang="en-US" b="1" dirty="0" smtClean="0"/>
              <a:t>Name Node</a:t>
            </a:r>
            <a:r>
              <a:rPr lang="ru-RU" b="1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RAM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Парадигма </a:t>
            </a:r>
            <a:r>
              <a:rPr lang="en-US" dirty="0" smtClean="0"/>
              <a:t>Map-Reduce </a:t>
            </a:r>
            <a:r>
              <a:rPr lang="ru-RU" dirty="0" smtClean="0"/>
              <a:t>на примере </a:t>
            </a:r>
            <a:r>
              <a:rPr lang="en-US" dirty="0" smtClean="0"/>
              <a:t>Word</a:t>
            </a:r>
            <a:r>
              <a:rPr lang="ru-RU" dirty="0" smtClean="0"/>
              <a:t> </a:t>
            </a: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0"/>
            <a:ext cx="11529391" cy="5232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Шаг </a:t>
            </a:r>
            <a:r>
              <a:rPr lang="en-US" b="1" dirty="0"/>
              <a:t>Map: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 smtClean="0"/>
              <a:t>(</a:t>
            </a:r>
            <a:r>
              <a:rPr lang="en-US" dirty="0" smtClean="0"/>
              <a:t>K1</a:t>
            </a:r>
            <a:r>
              <a:rPr lang="ru-RU" dirty="0" smtClean="0"/>
              <a:t>, </a:t>
            </a:r>
            <a:r>
              <a:rPr lang="en-US" dirty="0" smtClean="0"/>
              <a:t>V1</a:t>
            </a:r>
            <a:r>
              <a:rPr lang="ru-RU" dirty="0" smtClean="0"/>
              <a:t>) </a:t>
            </a:r>
            <a:r>
              <a:rPr lang="ru-RU" dirty="0" smtClean="0">
                <a:sym typeface="Wingdings"/>
              </a:rPr>
              <a:t></a:t>
            </a:r>
            <a:r>
              <a:rPr lang="en-US" dirty="0" smtClean="0"/>
              <a:t> List(K2, V2)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>
                <a:solidFill>
                  <a:srgbClr val="C00000"/>
                </a:solidFill>
              </a:rPr>
              <a:t>(#</a:t>
            </a:r>
            <a:r>
              <a:rPr lang="ru-RU" dirty="0" smtClean="0">
                <a:solidFill>
                  <a:srgbClr val="C00000"/>
                </a:solidFill>
              </a:rPr>
              <a:t>строки</a:t>
            </a:r>
            <a:r>
              <a:rPr lang="en-US" dirty="0">
                <a:solidFill>
                  <a:srgbClr val="C00000"/>
                </a:solidFill>
              </a:rPr>
              <a:t>, “Deer </a:t>
            </a:r>
            <a:r>
              <a:rPr lang="en-US" dirty="0" smtClean="0">
                <a:solidFill>
                  <a:srgbClr val="C00000"/>
                </a:solidFill>
              </a:rPr>
              <a:t>Bear”)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C00000"/>
                </a:solidFill>
              </a:rPr>
              <a:t> [(“</a:t>
            </a:r>
            <a:r>
              <a:rPr lang="en-US" dirty="0">
                <a:solidFill>
                  <a:srgbClr val="C00000"/>
                </a:solidFill>
              </a:rPr>
              <a:t>Deer”, 1), (“Bear”, 1</a:t>
            </a:r>
            <a:r>
              <a:rPr lang="en-US" dirty="0" smtClean="0">
                <a:solidFill>
                  <a:srgbClr val="C00000"/>
                </a:solidFill>
              </a:rPr>
              <a:t>)]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Шаг </a:t>
            </a:r>
            <a:r>
              <a:rPr lang="en-US" b="1" dirty="0" smtClean="0"/>
              <a:t>Shuffle (</a:t>
            </a:r>
            <a:r>
              <a:rPr lang="ru-RU" b="1" dirty="0"/>
              <a:t>или </a:t>
            </a:r>
            <a:r>
              <a:rPr lang="en-US" b="1" dirty="0" smtClean="0"/>
              <a:t>Sort):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Shuffle </a:t>
            </a:r>
            <a:r>
              <a:rPr lang="ru-RU" dirty="0" smtClean="0"/>
              <a:t>делит данные по </a:t>
            </a:r>
            <a:r>
              <a:rPr lang="en-US" b="1" dirty="0" smtClean="0"/>
              <a:t>hash(key) % N </a:t>
            </a:r>
            <a:r>
              <a:rPr lang="ru-RU" dirty="0"/>
              <a:t>на </a:t>
            </a:r>
            <a:r>
              <a:rPr lang="en-US" b="1" dirty="0"/>
              <a:t>N</a:t>
            </a:r>
            <a:r>
              <a:rPr lang="en-US" dirty="0"/>
              <a:t> </a:t>
            </a:r>
            <a:r>
              <a:rPr lang="ru-RU" dirty="0" smtClean="0"/>
              <a:t>частей</a:t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/>
              <a:t>Sort </a:t>
            </a:r>
            <a:r>
              <a:rPr lang="ru-RU" dirty="0" smtClean="0"/>
              <a:t>сортирует данные по </a:t>
            </a:r>
            <a:r>
              <a:rPr lang="en-US" b="1" dirty="0" smtClean="0"/>
              <a:t>key</a:t>
            </a:r>
            <a:r>
              <a:rPr lang="en-US" dirty="0" smtClean="0"/>
              <a:t> </a:t>
            </a:r>
            <a:r>
              <a:rPr lang="ru-RU" dirty="0" smtClean="0"/>
              <a:t>и делит на </a:t>
            </a:r>
            <a:r>
              <a:rPr lang="en-US" b="1" dirty="0" smtClean="0"/>
              <a:t>N</a:t>
            </a:r>
            <a:r>
              <a:rPr lang="en-US" dirty="0" smtClean="0"/>
              <a:t> </a:t>
            </a:r>
            <a:r>
              <a:rPr lang="ru-RU" dirty="0" smtClean="0"/>
              <a:t>частей</a:t>
            </a:r>
            <a:r>
              <a:rPr lang="en-US" dirty="0" smtClean="0"/>
              <a:t> (</a:t>
            </a:r>
            <a:r>
              <a:rPr lang="ru-RU" dirty="0" smtClean="0"/>
              <a:t>по границам </a:t>
            </a:r>
            <a:r>
              <a:rPr lang="en-US" b="1" dirty="0" smtClean="0"/>
              <a:t>key</a:t>
            </a:r>
            <a:r>
              <a:rPr lang="en-US" dirty="0" smtClean="0"/>
              <a:t>)</a:t>
            </a:r>
            <a:endParaRPr lang="ru-RU" i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Шаг </a:t>
            </a:r>
            <a:r>
              <a:rPr lang="en-US" b="1" dirty="0"/>
              <a:t>Reduce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(</a:t>
            </a:r>
            <a:r>
              <a:rPr lang="en-US" dirty="0" smtClean="0"/>
              <a:t>K1</a:t>
            </a:r>
            <a:r>
              <a:rPr lang="ru-RU" dirty="0" smtClean="0"/>
              <a:t>, (</a:t>
            </a:r>
            <a:r>
              <a:rPr lang="en-US" dirty="0" smtClean="0"/>
              <a:t>V1, V2, </a:t>
            </a:r>
            <a:r>
              <a:rPr lang="is-IS" dirty="0"/>
              <a:t>…)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List(K3, V3)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(“Bear”,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1, 1))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 smtClean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smtClean="0">
                <a:solidFill>
                  <a:srgbClr val="C00000"/>
                </a:solidFill>
              </a:rPr>
              <a:t>(“</a:t>
            </a:r>
            <a:r>
              <a:rPr lang="en-US" dirty="0">
                <a:solidFill>
                  <a:srgbClr val="C00000"/>
                </a:solidFill>
              </a:rPr>
              <a:t>Bear”, 2</a:t>
            </a:r>
            <a:r>
              <a:rPr lang="en-US" dirty="0" smtClean="0">
                <a:solidFill>
                  <a:srgbClr val="C00000"/>
                </a:solidFill>
              </a:rPr>
              <a:t>)]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Парадигма </a:t>
            </a:r>
            <a:r>
              <a:rPr lang="en-US" dirty="0"/>
              <a:t>Map-Reduce </a:t>
            </a:r>
            <a:r>
              <a:rPr lang="ru-RU" dirty="0"/>
              <a:t>на примере </a:t>
            </a:r>
            <a:r>
              <a:rPr lang="en-US" dirty="0" smtClean="0"/>
              <a:t>Word</a:t>
            </a:r>
            <a:r>
              <a:rPr lang="ru-RU" dirty="0" smtClean="0"/>
              <a:t> </a:t>
            </a: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01" t="15398" r="1090" b="6668"/>
          <a:stretch/>
        </p:blipFill>
        <p:spPr>
          <a:xfrm>
            <a:off x="615289" y="1123473"/>
            <a:ext cx="10932258" cy="42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9102" y="5481248"/>
            <a:ext cx="2831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Пересылка по сети </a:t>
            </a:r>
            <a:br>
              <a:rPr lang="ru-RU" sz="2000" dirty="0" smtClean="0"/>
            </a:br>
            <a:r>
              <a:rPr lang="ru-RU" sz="2000" dirty="0" smtClean="0"/>
              <a:t>по </a:t>
            </a:r>
            <a:r>
              <a:rPr lang="en-US" sz="2000" b="1" dirty="0" smtClean="0"/>
              <a:t>hash(key) % N</a:t>
            </a:r>
            <a:r>
              <a:rPr lang="en-US" sz="2000" dirty="0" smtClean="0"/>
              <a:t>,</a:t>
            </a:r>
            <a:endParaRPr lang="en-US" sz="2000" baseline="-25000" dirty="0"/>
          </a:p>
          <a:p>
            <a:pPr algn="ctr"/>
            <a:r>
              <a:rPr lang="en-US" sz="2000" dirty="0" smtClean="0"/>
              <a:t>N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ru-RU" sz="2000" dirty="0" smtClean="0"/>
              <a:t>кол-во </a:t>
            </a:r>
            <a:r>
              <a:rPr lang="en-US" sz="2000" dirty="0" smtClean="0"/>
              <a:t>Reduce-</a:t>
            </a:r>
            <a:r>
              <a:rPr lang="ru-RU" sz="2000" dirty="0" smtClean="0"/>
              <a:t>задач</a:t>
            </a:r>
            <a:endParaRPr 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646081" y="5635137"/>
            <a:ext cx="224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Разбиение блоков</a:t>
            </a:r>
            <a:br>
              <a:rPr lang="ru-RU" sz="2000" dirty="0" smtClean="0"/>
            </a:br>
            <a:r>
              <a:rPr lang="ru-RU" sz="2000" dirty="0" smtClean="0"/>
              <a:t>для </a:t>
            </a:r>
            <a:r>
              <a:rPr lang="en-US" sz="2000" dirty="0" smtClean="0"/>
              <a:t>Map</a:t>
            </a:r>
            <a:r>
              <a:rPr lang="ru-RU" sz="2000" dirty="0" smtClean="0"/>
              <a:t>-задач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289" y="5789024"/>
            <a:ext cx="1546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Файл в </a:t>
            </a:r>
            <a:r>
              <a:rPr lang="en-US" sz="2000" dirty="0" smtClean="0"/>
              <a:t>HDFS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979034" y="5789024"/>
            <a:ext cx="1546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Файл в </a:t>
            </a:r>
            <a:r>
              <a:rPr lang="en-US" sz="2000" dirty="0" smtClean="0"/>
              <a:t>HDFS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3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AllReduce </a:t>
            </a:r>
            <a:r>
              <a:rPr lang="ru-RU" dirty="0" smtClean="0"/>
              <a:t>в </a:t>
            </a:r>
            <a:r>
              <a:rPr lang="en-US" dirty="0" smtClean="0"/>
              <a:t>VW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(Опционально)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491" y="1748507"/>
            <a:ext cx="3790001" cy="4018894"/>
          </a:xfrm>
        </p:spPr>
        <p:txBody>
          <a:bodyPr/>
          <a:lstStyle/>
          <a:p>
            <a:r>
              <a:rPr lang="ru-RU" dirty="0" smtClean="0"/>
              <a:t>Каждая машина считает вектор (градиент или веса) по своим объектам</a:t>
            </a:r>
          </a:p>
          <a:p>
            <a:endParaRPr lang="ru-RU" dirty="0" smtClean="0"/>
          </a:p>
          <a:p>
            <a:r>
              <a:rPr lang="ru-RU" dirty="0" smtClean="0"/>
              <a:t>На каждой машине хочется получить сумму этих векторов от всех машин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arxiv.org/pdf/1110.4198.pdf</a:t>
            </a:r>
            <a:endParaRPr lang="en-US" sz="1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49" y="1115110"/>
            <a:ext cx="7631142" cy="52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Гибридная схема работы </a:t>
            </a:r>
            <a:r>
              <a:rPr lang="en-US" dirty="0" smtClean="0"/>
              <a:t>VW</a:t>
            </a:r>
            <a:r>
              <a:rPr lang="ru-RU" dirty="0" smtClean="0"/>
              <a:t> </a:t>
            </a:r>
            <a:r>
              <a:rPr lang="ru-RU" dirty="0">
                <a:solidFill>
                  <a:srgbClr val="FF0000"/>
                </a:solidFill>
              </a:rPr>
              <a:t>(Опционально)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arxiv.org/pdf/1110.4198.pdf</a:t>
            </a:r>
            <a:endParaRPr lang="en-US" sz="1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459927" y="6395453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http://people.cs.umass.edu/~</a:t>
            </a:r>
            <a:r>
              <a:rPr lang="en-US" sz="1000" dirty="0" smtClean="0">
                <a:hlinkClick r:id="rId3"/>
              </a:rPr>
              <a:t>mcgregor/stocworkshop/langford.pdf</a:t>
            </a:r>
            <a:endParaRPr lang="ru-RU" sz="1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957437" y="1432262"/>
            <a:ext cx="8129196" cy="656219"/>
            <a:chOff x="1957437" y="1432262"/>
            <a:chExt cx="8129196" cy="656219"/>
          </a:xfrm>
        </p:grpSpPr>
        <p:sp>
          <p:nvSpPr>
            <p:cNvPr id="9" name="Rectangle 8"/>
            <p:cNvSpPr/>
            <p:nvPr/>
          </p:nvSpPr>
          <p:spPr>
            <a:xfrm>
              <a:off x="1957437" y="1432264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0101" y="1432262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68769" y="1432263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57437" y="2088481"/>
            <a:ext cx="8129196" cy="656215"/>
            <a:chOff x="1957437" y="2088481"/>
            <a:chExt cx="8129196" cy="656215"/>
          </a:xfrm>
        </p:grpSpPr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3210703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22035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833367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957437" y="2443483"/>
              <a:ext cx="8129196" cy="3012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</a:t>
              </a:r>
              <a:r>
                <a:rPr lang="en-US" dirty="0"/>
                <a:t>R</a:t>
              </a:r>
              <a:r>
                <a:rPr lang="en-US" dirty="0" smtClean="0"/>
                <a:t>educe </a:t>
              </a:r>
              <a:r>
                <a:rPr lang="ru-RU" dirty="0" smtClean="0"/>
                <a:t>для вектора весов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7437" y="2744696"/>
            <a:ext cx="8129196" cy="1011221"/>
            <a:chOff x="1957437" y="2744696"/>
            <a:chExt cx="8129196" cy="1011221"/>
          </a:xfrm>
        </p:grpSpPr>
        <p:sp>
          <p:nvSpPr>
            <p:cNvPr id="19" name="Rectangle 18"/>
            <p:cNvSpPr/>
            <p:nvPr/>
          </p:nvSpPr>
          <p:spPr>
            <a:xfrm>
              <a:off x="1957437" y="3099700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Считаем градиенты на локальных объектах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0101" y="3099698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Считаем градиенты на локальных объектах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68769" y="3099699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Считаем градиенты на локальных объектах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196359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007691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819023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71781" y="3755917"/>
            <a:ext cx="8129196" cy="656215"/>
            <a:chOff x="1971781" y="3755917"/>
            <a:chExt cx="8129196" cy="656215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210703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022035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8833367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971781" y="4110919"/>
              <a:ext cx="8129196" cy="3012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AllReduce </a:t>
              </a:r>
              <a:r>
                <a:rPr lang="ru-RU" dirty="0" smtClean="0"/>
                <a:t>для вектора градиента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86109" y="4412132"/>
            <a:ext cx="8129196" cy="1011220"/>
            <a:chOff x="1986109" y="4412132"/>
            <a:chExt cx="8129196" cy="101122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3210703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022035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833367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986109" y="4767135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Шаг </a:t>
              </a:r>
              <a:r>
                <a:rPr lang="en-US" dirty="0" smtClean="0"/>
                <a:t>L-BFGS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08773" y="4767133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Шаг </a:t>
              </a:r>
              <a:r>
                <a:rPr lang="en-US" dirty="0"/>
                <a:t>L-BFGS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7441" y="4767134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Шаг </a:t>
              </a:r>
              <a:r>
                <a:rPr lang="en-US" dirty="0"/>
                <a:t>L-BFGS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22141" y="3427807"/>
            <a:ext cx="9264492" cy="1995545"/>
            <a:chOff x="822141" y="3427807"/>
            <a:chExt cx="9264492" cy="1995545"/>
          </a:xfrm>
        </p:grpSpPr>
        <p:cxnSp>
          <p:nvCxnSpPr>
            <p:cNvPr id="45" name="Elbow Connector 44"/>
            <p:cNvCxnSpPr>
              <a:stCxn id="38" idx="2"/>
              <a:endCxn id="19" idx="1"/>
            </p:cNvCxnSpPr>
            <p:nvPr/>
          </p:nvCxnSpPr>
          <p:spPr>
            <a:xfrm rot="5400000" flipH="1">
              <a:off x="1600634" y="3784612"/>
              <a:ext cx="1995543" cy="1281938"/>
            </a:xfrm>
            <a:prstGeom prst="bentConnector4">
              <a:avLst>
                <a:gd name="adj1" fmla="val -11456"/>
                <a:gd name="adj2" fmla="val 11783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39" idx="2"/>
              <a:endCxn id="20" idx="3"/>
            </p:cNvCxnSpPr>
            <p:nvPr/>
          </p:nvCxnSpPr>
          <p:spPr>
            <a:xfrm rot="5400000" flipH="1" flipV="1">
              <a:off x="8476564" y="3813282"/>
              <a:ext cx="1995543" cy="1224594"/>
            </a:xfrm>
            <a:prstGeom prst="bentConnector4">
              <a:avLst>
                <a:gd name="adj1" fmla="val -11456"/>
                <a:gd name="adj2" fmla="val 12100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40" idx="2"/>
              <a:endCxn id="21" idx="3"/>
            </p:cNvCxnSpPr>
            <p:nvPr/>
          </p:nvCxnSpPr>
          <p:spPr>
            <a:xfrm rot="5400000" flipH="1" flipV="1">
              <a:off x="5665232" y="3813283"/>
              <a:ext cx="1995543" cy="1224594"/>
            </a:xfrm>
            <a:prstGeom prst="bentConnector4">
              <a:avLst>
                <a:gd name="adj1" fmla="val -11456"/>
                <a:gd name="adj2" fmla="val 13682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22141" y="4397801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 </a:t>
              </a:r>
              <a:r>
                <a:rPr lang="ru-RU" dirty="0" smtClean="0"/>
                <a:t>раз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предсказания кликов по рекламе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2.1T</a:t>
            </a:r>
            <a:r>
              <a:rPr lang="ru-RU" b="1" dirty="0" smtClean="0"/>
              <a:t> </a:t>
            </a:r>
            <a:r>
              <a:rPr lang="ru-RU" dirty="0" smtClean="0"/>
              <a:t>разреженных признаков</a:t>
            </a:r>
            <a:endParaRPr lang="ru-RU" dirty="0"/>
          </a:p>
          <a:p>
            <a:r>
              <a:rPr lang="en-US" b="1" dirty="0" smtClean="0"/>
              <a:t>17B</a:t>
            </a:r>
            <a:r>
              <a:rPr lang="en-US" dirty="0" smtClean="0"/>
              <a:t> </a:t>
            </a:r>
            <a:r>
              <a:rPr lang="ru-RU" dirty="0" smtClean="0"/>
              <a:t>примеров</a:t>
            </a:r>
            <a:endParaRPr lang="ru-RU" dirty="0"/>
          </a:p>
          <a:p>
            <a:r>
              <a:rPr lang="en-US" b="1" dirty="0" smtClean="0"/>
              <a:t>16M</a:t>
            </a:r>
            <a:r>
              <a:rPr lang="en-US" dirty="0" smtClean="0"/>
              <a:t> </a:t>
            </a:r>
            <a:r>
              <a:rPr lang="ru-RU" dirty="0" smtClean="0"/>
              <a:t>параметров (</a:t>
            </a:r>
            <a:r>
              <a:rPr lang="en-US" dirty="0" smtClean="0"/>
              <a:t>24 hash bits</a:t>
            </a:r>
            <a:r>
              <a:rPr lang="ru-RU" dirty="0" smtClean="0"/>
              <a:t>)</a:t>
            </a:r>
            <a:endParaRPr lang="en-US" dirty="0"/>
          </a:p>
          <a:p>
            <a:r>
              <a:rPr lang="en-US" b="1" dirty="0"/>
              <a:t>1K</a:t>
            </a:r>
            <a:r>
              <a:rPr lang="en-US" dirty="0"/>
              <a:t> </a:t>
            </a:r>
            <a:r>
              <a:rPr lang="ru-RU" dirty="0" smtClean="0"/>
              <a:t>машин</a:t>
            </a:r>
          </a:p>
          <a:p>
            <a:r>
              <a:rPr lang="ru-RU" dirty="0" smtClean="0"/>
              <a:t>Оптимальный линейный классификатор за </a:t>
            </a:r>
            <a:r>
              <a:rPr lang="ru-RU" b="1" dirty="0" smtClean="0"/>
              <a:t>70 минут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39696" y="6400799"/>
            <a:ext cx="39838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http://people.cs.umass.edu/~</a:t>
            </a:r>
            <a:r>
              <a:rPr lang="en-US" sz="1000" dirty="0" smtClean="0">
                <a:hlinkClick r:id="rId2"/>
              </a:rPr>
              <a:t>mcgregor/stocworkshop/langford.pdf</a:t>
            </a:r>
            <a:endParaRPr lang="en-US" sz="1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55" y="4030816"/>
            <a:ext cx="4593078" cy="1584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83486" y="4407503"/>
            <a:ext cx="507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Сэмплирование ухудшает качество </a:t>
            </a:r>
            <a:r>
              <a:rPr lang="mr-IN" sz="2400" dirty="0">
                <a:solidFill>
                  <a:srgbClr val="C00000"/>
                </a:solidFill>
              </a:rPr>
              <a:t>–</a:t>
            </a:r>
            <a:r>
              <a:rPr lang="ru-RU" sz="2400" dirty="0">
                <a:solidFill>
                  <a:srgbClr val="C00000"/>
                </a:solidFill>
              </a:rPr>
              <a:t> нужно учиться на всех данных!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1781" y="64007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http://fastml.com/vowpal-wabbit-eats-big-data-from-the-criteo-competition-for-breakfast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9875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Фреймворк для выполнения распределенных задач</a:t>
            </a:r>
            <a:endParaRPr lang="en-US" dirty="0" smtClean="0"/>
          </a:p>
          <a:p>
            <a:r>
              <a:rPr lang="en-US" dirty="0" smtClean="0"/>
              <a:t>API </a:t>
            </a:r>
            <a:r>
              <a:rPr lang="ru-RU" dirty="0" smtClean="0"/>
              <a:t>на нескольких языках: </a:t>
            </a:r>
            <a:r>
              <a:rPr lang="en-US" dirty="0" smtClean="0"/>
              <a:t>Scala, Java, Python</a:t>
            </a:r>
            <a:endParaRPr lang="ru-RU" dirty="0" smtClean="0"/>
          </a:p>
          <a:p>
            <a:r>
              <a:rPr lang="ru-RU" dirty="0" smtClean="0"/>
              <a:t>Будем рассматривать на примере </a:t>
            </a:r>
            <a:r>
              <a:rPr lang="en-US" dirty="0" smtClean="0"/>
              <a:t>Python API </a:t>
            </a:r>
            <a:r>
              <a:rPr lang="mr-IN" dirty="0" smtClean="0"/>
              <a:t>–</a:t>
            </a:r>
            <a:r>
              <a:rPr lang="en-US" dirty="0" smtClean="0"/>
              <a:t> PySpark</a:t>
            </a:r>
            <a:endParaRPr lang="ru-RU" dirty="0" smtClean="0"/>
          </a:p>
          <a:p>
            <a:r>
              <a:rPr lang="ru-RU" dirty="0" smtClean="0"/>
              <a:t>Включает полезные модули</a:t>
            </a:r>
            <a:r>
              <a:rPr lang="en-US" dirty="0"/>
              <a:t>:</a:t>
            </a:r>
            <a:endParaRPr lang="ru-RU" dirty="0" smtClean="0"/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: </a:t>
            </a:r>
            <a:r>
              <a:rPr lang="ru-RU" dirty="0" smtClean="0"/>
              <a:t>алгоритмы машинного обучения</a:t>
            </a:r>
          </a:p>
          <a:p>
            <a:pPr lvl="1"/>
            <a:r>
              <a:rPr lang="en-US" dirty="0" smtClean="0"/>
              <a:t>Spark SQL: </a:t>
            </a:r>
            <a:r>
              <a:rPr lang="ru-RU" dirty="0" smtClean="0"/>
              <a:t>выполнение </a:t>
            </a:r>
            <a:r>
              <a:rPr lang="en-US" dirty="0" smtClean="0"/>
              <a:t>SQL </a:t>
            </a:r>
            <a:r>
              <a:rPr lang="ru-RU" dirty="0" smtClean="0"/>
              <a:t>запросов</a:t>
            </a:r>
            <a:r>
              <a:rPr lang="en-US" dirty="0" smtClean="0"/>
              <a:t> </a:t>
            </a:r>
            <a:r>
              <a:rPr lang="ru-RU" dirty="0" smtClean="0"/>
              <a:t>на кластере</a:t>
            </a:r>
          </a:p>
          <a:p>
            <a:pPr lvl="1"/>
            <a:r>
              <a:rPr lang="ru-RU" dirty="0" smtClean="0"/>
              <a:t>Алгоритмы на графах, потоковая обработка данных, </a:t>
            </a:r>
            <a:r>
              <a:rPr lang="mr-IN" dirty="0" smtClean="0"/>
              <a:t>…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87" y="1041621"/>
            <a:ext cx="2358017" cy="1254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9406" y="6435496"/>
            <a:ext cx="1431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>
                <a:hlinkClick r:id="rId4"/>
              </a:rPr>
              <a:t>http://</a:t>
            </a:r>
            <a:r>
              <a:rPr lang="en-US" sz="1000" dirty="0">
                <a:hlinkClick r:id="rId4"/>
              </a:rPr>
              <a:t>spark.apache.org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</a:t>
            </a:r>
            <a:r>
              <a:rPr lang="ru-RU" dirty="0" smtClean="0"/>
              <a:t>на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r>
              <a:rPr lang="en-US" dirty="0" smtClean="0"/>
              <a:t> </a:t>
            </a:r>
            <a:r>
              <a:rPr lang="en-US" b="1" dirty="0"/>
              <a:t>a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покупки пользователей (</a:t>
            </a:r>
            <a:r>
              <a:rPr lang="en-US" b="1" dirty="0" smtClean="0"/>
              <a:t>user</a:t>
            </a:r>
            <a:r>
              <a:rPr lang="en-US" dirty="0" smtClean="0"/>
              <a:t>, product,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Таблица </a:t>
            </a:r>
            <a:r>
              <a:rPr lang="en-US" b="1" dirty="0" smtClean="0"/>
              <a:t>b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информация о пользователях (</a:t>
            </a:r>
            <a:r>
              <a:rPr lang="en-US" b="1" dirty="0" smtClean="0"/>
              <a:t>user</a:t>
            </a:r>
            <a:r>
              <a:rPr lang="en-US" dirty="0" smtClean="0"/>
              <a:t>, state,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ru-RU" dirty="0"/>
              <a:t>Хотим получить покупки продуктов по </a:t>
            </a:r>
            <a:r>
              <a:rPr lang="ru-RU" dirty="0" smtClean="0"/>
              <a:t>штатам</a:t>
            </a:r>
            <a:endParaRPr lang="en-US" dirty="0" smtClean="0"/>
          </a:p>
          <a:p>
            <a:r>
              <a:rPr lang="ru-RU" dirty="0"/>
              <a:t>Н</a:t>
            </a:r>
            <a:r>
              <a:rPr lang="ru-RU" dirty="0" smtClean="0"/>
              <a:t>ужно сделать </a:t>
            </a:r>
            <a:r>
              <a:rPr lang="en-US" dirty="0" smtClean="0"/>
              <a:t>join </a:t>
            </a:r>
            <a:r>
              <a:rPr lang="ru-RU" dirty="0" smtClean="0"/>
              <a:t>по </a:t>
            </a:r>
            <a:r>
              <a:rPr lang="en-US" b="1" dirty="0" smtClean="0"/>
              <a:t>user</a:t>
            </a:r>
            <a:endParaRPr lang="ru-RU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03650" y="3331743"/>
            <a:ext cx="6053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600" dirty="0" err="1" smtClean="0"/>
              <a:t>a.product</a:t>
            </a:r>
            <a:r>
              <a:rPr lang="en-US" sz="3600" dirty="0" smtClean="0"/>
              <a:t>,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600" dirty="0" err="1" smtClean="0"/>
              <a:t>b.state</a:t>
            </a:r>
            <a:endParaRPr lang="en-US" sz="3600" dirty="0" smtClean="0"/>
          </a:p>
          <a:p>
            <a:r>
              <a:rPr lang="en-US" sz="3600" b="1" dirty="0" smtClean="0"/>
              <a:t>from</a:t>
            </a:r>
          </a:p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dirty="0" smtClean="0"/>
              <a:t>a </a:t>
            </a:r>
            <a:r>
              <a:rPr lang="en-US" sz="3600" b="1" dirty="0" smtClean="0"/>
              <a:t>join </a:t>
            </a:r>
            <a:r>
              <a:rPr lang="en-US" sz="3600" dirty="0" smtClean="0"/>
              <a:t>b on </a:t>
            </a:r>
            <a:r>
              <a:rPr lang="en-US" sz="3600" dirty="0" err="1" smtClean="0">
                <a:solidFill>
                  <a:srgbClr val="C00000"/>
                </a:solidFill>
              </a:rPr>
              <a:t>a.user</a:t>
            </a:r>
            <a:r>
              <a:rPr lang="en-US" sz="3600" dirty="0" smtClean="0">
                <a:solidFill>
                  <a:srgbClr val="C00000"/>
                </a:solidFill>
              </a:rPr>
              <a:t> = </a:t>
            </a:r>
            <a:r>
              <a:rPr lang="en-US" sz="3600" dirty="0" err="1" smtClean="0">
                <a:solidFill>
                  <a:srgbClr val="C00000"/>
                </a:solidFill>
              </a:rPr>
              <a:t>b.user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Онлайн-обучение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Онлайн-обучение </a:t>
            </a:r>
            <a:r>
              <a:rPr lang="mr-IN" dirty="0" smtClean="0"/>
              <a:t>–</a:t>
            </a:r>
            <a:r>
              <a:rPr lang="ru-RU" dirty="0" smtClean="0"/>
              <a:t> данные поступают последовательно, улучшаем модель после каждого нового примера</a:t>
            </a:r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Когда используется:</a:t>
            </a:r>
          </a:p>
          <a:p>
            <a:r>
              <a:rPr lang="ru-RU" dirty="0" smtClean="0"/>
              <a:t>Невозможно обучаться на всей выборке</a:t>
            </a:r>
          </a:p>
          <a:p>
            <a:r>
              <a:rPr lang="ru-RU" dirty="0" smtClean="0"/>
              <a:t>Вся выборка не помещается в память</a:t>
            </a:r>
          </a:p>
          <a:p>
            <a:r>
              <a:rPr lang="ru-RU" dirty="0" smtClean="0"/>
              <a:t>Нужно быстро адаптироваться к новым зависимостям в данных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61199" y="6400799"/>
            <a:ext cx="46228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3"/>
              </a:rPr>
              <a:t>https://en.wikipedia.org/wiki/Online_machine_learning#Statistical_learning_models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922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</a:t>
            </a:r>
            <a:r>
              <a:rPr lang="ru-RU" dirty="0" smtClean="0"/>
              <a:t>на </a:t>
            </a:r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Этот же запрос на </a:t>
            </a:r>
            <a:r>
              <a:rPr lang="en-US" dirty="0" smtClean="0"/>
              <a:t>MapReduce:</a:t>
            </a:r>
            <a:endParaRPr lang="ru-RU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82396" y="1591249"/>
            <a:ext cx="10784800" cy="4563060"/>
            <a:chOff x="1547246" y="2170126"/>
            <a:chExt cx="9055100" cy="38312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7246" y="2170126"/>
              <a:ext cx="9055100" cy="383122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571078" y="2850776"/>
              <a:ext cx="376517" cy="1495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59685" y="4367605"/>
              <a:ext cx="376517" cy="1495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MapReduce: </a:t>
            </a:r>
            <a:r>
              <a:rPr lang="ru-RU" dirty="0" smtClean="0"/>
              <a:t>еще один </a:t>
            </a: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таблице </a:t>
            </a:r>
            <a:r>
              <a:rPr lang="en-US" b="1" dirty="0" smtClean="0"/>
              <a:t>c</a:t>
            </a:r>
            <a:r>
              <a:rPr lang="en-US" dirty="0" smtClean="0"/>
              <a:t> </a:t>
            </a:r>
            <a:r>
              <a:rPr lang="ru-RU" dirty="0" smtClean="0"/>
              <a:t>лежит информация о продуктах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b="1" dirty="0" smtClean="0"/>
              <a:t>product</a:t>
            </a:r>
            <a:r>
              <a:rPr lang="en-US" dirty="0" smtClean="0"/>
              <a:t>, type,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Решение на </a:t>
            </a:r>
            <a:r>
              <a:rPr lang="en-US" b="1" dirty="0" smtClean="0"/>
              <a:t>Hadoop MapReduce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/>
              <a:t>Промежуточные результаты </a:t>
            </a:r>
            <a:r>
              <a:rPr lang="ru-RU" dirty="0" smtClean="0"/>
              <a:t>пишутся на диск и читаются с диска</a:t>
            </a:r>
          </a:p>
          <a:p>
            <a:r>
              <a:rPr lang="ru-RU" dirty="0" smtClean="0"/>
              <a:t>Это медленно и не всегда необходимо!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258956" y="2717152"/>
            <a:ext cx="9919261" cy="1801381"/>
            <a:chOff x="1166190" y="2743092"/>
            <a:chExt cx="9919261" cy="1801381"/>
          </a:xfrm>
        </p:grpSpPr>
        <p:sp>
          <p:nvSpPr>
            <p:cNvPr id="7" name="Magnetic Disk 6"/>
            <p:cNvSpPr/>
            <p:nvPr/>
          </p:nvSpPr>
          <p:spPr>
            <a:xfrm>
              <a:off x="1166191" y="274309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3507" y="3343894"/>
              <a:ext cx="1649973" cy="6961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user</a:t>
              </a:r>
              <a:endParaRPr lang="en-US" sz="2400" dirty="0"/>
            </a:p>
          </p:txBody>
        </p:sp>
        <p:sp>
          <p:nvSpPr>
            <p:cNvPr id="10" name="Magnetic Disk 9"/>
            <p:cNvSpPr/>
            <p:nvPr/>
          </p:nvSpPr>
          <p:spPr>
            <a:xfrm>
              <a:off x="5125953" y="2751444"/>
              <a:ext cx="1417984" cy="831847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 join b</a:t>
              </a:r>
              <a:endParaRPr lang="en-US" sz="2400" dirty="0"/>
            </a:p>
          </p:txBody>
        </p:sp>
        <p:sp>
          <p:nvSpPr>
            <p:cNvPr id="11" name="Magnetic Disk 10"/>
            <p:cNvSpPr/>
            <p:nvPr/>
          </p:nvSpPr>
          <p:spPr>
            <a:xfrm>
              <a:off x="9660832" y="3284417"/>
              <a:ext cx="1424619" cy="815143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result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06409" y="3385142"/>
              <a:ext cx="2191951" cy="6136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product</a:t>
              </a:r>
              <a:endParaRPr lang="en-US" sz="2400" dirty="0"/>
            </a:p>
          </p:txBody>
        </p:sp>
        <p:cxnSp>
          <p:nvCxnSpPr>
            <p:cNvPr id="14" name="Straight Arrow Connector 13"/>
            <p:cNvCxnSpPr>
              <a:stCxn id="7" idx="4"/>
              <a:endCxn id="8" idx="1"/>
            </p:cNvCxnSpPr>
            <p:nvPr/>
          </p:nvCxnSpPr>
          <p:spPr>
            <a:xfrm>
              <a:off x="2584174" y="3167368"/>
              <a:ext cx="42933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2"/>
            </p:cNvCxnSpPr>
            <p:nvPr/>
          </p:nvCxnSpPr>
          <p:spPr>
            <a:xfrm flipV="1">
              <a:off x="4663480" y="3167368"/>
              <a:ext cx="46247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40" idx="4"/>
              <a:endCxn id="12" idx="1"/>
            </p:cNvCxnSpPr>
            <p:nvPr/>
          </p:nvCxnSpPr>
          <p:spPr>
            <a:xfrm flipV="1">
              <a:off x="6543936" y="3691989"/>
              <a:ext cx="462473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3"/>
              <a:endCxn id="11" idx="2"/>
            </p:cNvCxnSpPr>
            <p:nvPr/>
          </p:nvCxnSpPr>
          <p:spPr>
            <a:xfrm>
              <a:off x="9198360" y="3691989"/>
              <a:ext cx="46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agnetic Disk 30"/>
            <p:cNvSpPr/>
            <p:nvPr/>
          </p:nvSpPr>
          <p:spPr>
            <a:xfrm>
              <a:off x="1166190" y="369592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>
              <a:stCxn id="31" idx="4"/>
              <a:endCxn id="8" idx="1"/>
            </p:cNvCxnSpPr>
            <p:nvPr/>
          </p:nvCxnSpPr>
          <p:spPr>
            <a:xfrm flipV="1">
              <a:off x="2584173" y="3691989"/>
              <a:ext cx="429334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Magnetic Disk 39"/>
            <p:cNvSpPr/>
            <p:nvPr/>
          </p:nvSpPr>
          <p:spPr>
            <a:xfrm>
              <a:off x="5125953" y="369592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</a:t>
              </a:r>
              <a:endParaRPr lang="en-US" sz="2400" dirty="0"/>
            </a:p>
          </p:txBody>
        </p:sp>
        <p:cxnSp>
          <p:nvCxnSpPr>
            <p:cNvPr id="45" name="Straight Arrow Connector 44"/>
            <p:cNvCxnSpPr>
              <a:stCxn id="10" idx="4"/>
              <a:endCxn id="12" idx="1"/>
            </p:cNvCxnSpPr>
            <p:nvPr/>
          </p:nvCxnSpPr>
          <p:spPr>
            <a:xfrm>
              <a:off x="6543937" y="3167368"/>
              <a:ext cx="462472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Spark:</a:t>
            </a:r>
            <a:r>
              <a:rPr lang="ru-RU" dirty="0" smtClean="0"/>
              <a:t> еще один </a:t>
            </a: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0"/>
            <a:ext cx="11529391" cy="547845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Решение на </a:t>
            </a:r>
            <a:r>
              <a:rPr lang="en-US" b="1" dirty="0" smtClean="0"/>
              <a:t>Spark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Результаты вычислений передаются по возможности в памяти </a:t>
            </a:r>
            <a:r>
              <a:rPr lang="ru-RU" b="1" dirty="0" smtClean="0"/>
              <a:t>без сохранения на диск</a:t>
            </a:r>
            <a:endParaRPr lang="en-US" b="1" dirty="0" smtClean="0"/>
          </a:p>
          <a:p>
            <a:r>
              <a:rPr lang="ru-RU" dirty="0" smtClean="0"/>
              <a:t>Промежуточные результаты можно </a:t>
            </a:r>
            <a:r>
              <a:rPr lang="ru-RU" b="1" dirty="0" smtClean="0"/>
              <a:t>закэшировать в памяти</a:t>
            </a:r>
            <a:r>
              <a:rPr lang="ru-RU" dirty="0" smtClean="0"/>
              <a:t> и выполнять над ними несколько операций (если хватает суммарной памяти машин)</a:t>
            </a:r>
          </a:p>
          <a:p>
            <a:r>
              <a:rPr lang="ru-RU" dirty="0" smtClean="0"/>
              <a:t>Вычисления можно представить в виде графа (</a:t>
            </a:r>
            <a:r>
              <a:rPr lang="en-US" b="1" dirty="0" smtClean="0"/>
              <a:t>DAG</a:t>
            </a:r>
            <a:r>
              <a:rPr lang="ru-RU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направленный граф без циклов)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15165" y="1627353"/>
            <a:ext cx="9919261" cy="2095237"/>
            <a:chOff x="1086677" y="3746325"/>
            <a:chExt cx="9919261" cy="2095237"/>
          </a:xfrm>
        </p:grpSpPr>
        <p:sp>
          <p:nvSpPr>
            <p:cNvPr id="35" name="Magnetic Disk 34"/>
            <p:cNvSpPr/>
            <p:nvPr/>
          </p:nvSpPr>
          <p:spPr>
            <a:xfrm>
              <a:off x="1086677" y="3746325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3994" y="4351060"/>
              <a:ext cx="1649973" cy="6961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user</a:t>
              </a:r>
              <a:endParaRPr lang="en-US" sz="2400" dirty="0"/>
            </a:p>
          </p:txBody>
        </p:sp>
        <p:sp>
          <p:nvSpPr>
            <p:cNvPr id="37" name="Magnetic Disk 36"/>
            <p:cNvSpPr/>
            <p:nvPr/>
          </p:nvSpPr>
          <p:spPr>
            <a:xfrm>
              <a:off x="9581319" y="4283697"/>
              <a:ext cx="1424619" cy="815143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result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26896" y="4384422"/>
              <a:ext cx="2191951" cy="6136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product</a:t>
              </a:r>
              <a:endParaRPr lang="en-US" sz="2400" dirty="0"/>
            </a:p>
          </p:txBody>
        </p:sp>
        <p:cxnSp>
          <p:nvCxnSpPr>
            <p:cNvPr id="39" name="Straight Arrow Connector 38"/>
            <p:cNvCxnSpPr>
              <a:stCxn id="39" idx="4"/>
              <a:endCxn id="41" idx="1"/>
            </p:cNvCxnSpPr>
            <p:nvPr/>
          </p:nvCxnSpPr>
          <p:spPr>
            <a:xfrm>
              <a:off x="2504661" y="4174534"/>
              <a:ext cx="42933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1" idx="3"/>
              <a:endCxn id="46" idx="1"/>
            </p:cNvCxnSpPr>
            <p:nvPr/>
          </p:nvCxnSpPr>
          <p:spPr>
            <a:xfrm flipV="1">
              <a:off x="4583967" y="4691269"/>
              <a:ext cx="2342929" cy="7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46" idx="1"/>
            </p:cNvCxnSpPr>
            <p:nvPr/>
          </p:nvCxnSpPr>
          <p:spPr>
            <a:xfrm flipV="1">
              <a:off x="6373651" y="4691269"/>
              <a:ext cx="553245" cy="7260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6" idx="3"/>
              <a:endCxn id="44" idx="2"/>
            </p:cNvCxnSpPr>
            <p:nvPr/>
          </p:nvCxnSpPr>
          <p:spPr>
            <a:xfrm>
              <a:off x="9118847" y="4691269"/>
              <a:ext cx="46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Magnetic Disk 43"/>
            <p:cNvSpPr/>
            <p:nvPr/>
          </p:nvSpPr>
          <p:spPr>
            <a:xfrm>
              <a:off x="1086677" y="4703088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</a:t>
              </a:r>
              <a:endParaRPr lang="en-US" sz="2400" dirty="0"/>
            </a:p>
          </p:txBody>
        </p:sp>
        <p:cxnSp>
          <p:nvCxnSpPr>
            <p:cNvPr id="46" name="Straight Arrow Connector 45"/>
            <p:cNvCxnSpPr>
              <a:endCxn id="41" idx="1"/>
            </p:cNvCxnSpPr>
            <p:nvPr/>
          </p:nvCxnSpPr>
          <p:spPr>
            <a:xfrm flipV="1">
              <a:off x="2504660" y="4699155"/>
              <a:ext cx="429334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Magnetic Disk 46"/>
            <p:cNvSpPr/>
            <p:nvPr/>
          </p:nvSpPr>
          <p:spPr>
            <a:xfrm>
              <a:off x="4955668" y="4993011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</a:t>
              </a:r>
              <a:endParaRPr lang="en-US" sz="2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RDD</a:t>
            </a:r>
            <a:r>
              <a:rPr lang="ru-RU" smtClean="0"/>
              <a:t> в </a:t>
            </a:r>
            <a:r>
              <a:rPr lang="en-US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RDD</a:t>
            </a:r>
            <a:r>
              <a:rPr lang="ru-RU" dirty="0" smtClean="0"/>
              <a:t> (</a:t>
            </a:r>
            <a:r>
              <a:rPr lang="en-US" dirty="0" smtClean="0"/>
              <a:t>resilient distributed dataset</a:t>
            </a:r>
            <a:r>
              <a:rPr lang="ru-RU" dirty="0" smtClean="0"/>
              <a:t>) </a:t>
            </a:r>
            <a:r>
              <a:rPr lang="mr-IN" dirty="0" smtClean="0"/>
              <a:t>–</a:t>
            </a:r>
            <a:r>
              <a:rPr lang="ru-RU" dirty="0" smtClean="0"/>
              <a:t> восстанавливаемый распределенный набор данных</a:t>
            </a:r>
          </a:p>
          <a:p>
            <a:pPr lvl="1"/>
            <a:r>
              <a:rPr lang="ru-RU" sz="2400" dirty="0" smtClean="0"/>
              <a:t>Набор данных хранится распределенно на разных машинах</a:t>
            </a:r>
          </a:p>
          <a:p>
            <a:pPr lvl="1"/>
            <a:r>
              <a:rPr lang="ru-RU" sz="2400" dirty="0" smtClean="0"/>
              <a:t>Потерянные части могут быть восстановлены (известна цепочка вычислений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DAG</a:t>
            </a:r>
            <a:r>
              <a:rPr lang="ru-RU" sz="2400" dirty="0" smtClean="0"/>
              <a:t>)</a:t>
            </a:r>
            <a:endParaRPr lang="ru-RU" sz="2400" dirty="0"/>
          </a:p>
          <a:p>
            <a:pPr lvl="1"/>
            <a:endParaRPr lang="ru-RU" sz="2400" dirty="0" smtClean="0"/>
          </a:p>
          <a:p>
            <a:r>
              <a:rPr lang="ru-RU" dirty="0" smtClean="0"/>
              <a:t>Как сделать </a:t>
            </a:r>
            <a:r>
              <a:rPr lang="en-US" dirty="0" smtClean="0"/>
              <a:t>RDD?</a:t>
            </a:r>
            <a:endParaRPr lang="ru-RU" dirty="0" smtClean="0"/>
          </a:p>
          <a:p>
            <a:pPr lvl="1"/>
            <a:r>
              <a:rPr lang="ru-RU" sz="2400" dirty="0" smtClean="0"/>
              <a:t>Из файла</a:t>
            </a:r>
            <a:r>
              <a:rPr lang="en-US" sz="2400" dirty="0" smtClean="0"/>
              <a:t> (</a:t>
            </a:r>
            <a:r>
              <a:rPr lang="ru-RU" sz="2400" dirty="0" smtClean="0"/>
              <a:t>например, в </a:t>
            </a:r>
            <a:r>
              <a:rPr lang="en-US" sz="2400" dirty="0" smtClean="0"/>
              <a:t>HDFS)</a:t>
            </a:r>
            <a:endParaRPr lang="en-US" sz="2400" b="1" dirty="0" smtClean="0"/>
          </a:p>
          <a:p>
            <a:pPr lvl="1"/>
            <a:r>
              <a:rPr lang="ru-RU" sz="2400" b="1" dirty="0" smtClean="0"/>
              <a:t>Распараллелив</a:t>
            </a:r>
            <a:r>
              <a:rPr lang="ru-RU" sz="2400" dirty="0" smtClean="0"/>
              <a:t> </a:t>
            </a:r>
            <a:r>
              <a:rPr lang="en-US" sz="2400" dirty="0" smtClean="0"/>
              <a:t>Python </a:t>
            </a:r>
            <a:r>
              <a:rPr lang="ru-RU" sz="2400" dirty="0" smtClean="0"/>
              <a:t>коллекцию (список, итератор, </a:t>
            </a:r>
            <a:r>
              <a:rPr lang="mr-IN" sz="2400" dirty="0" smtClean="0"/>
              <a:t>…</a:t>
            </a:r>
            <a:r>
              <a:rPr lang="ru-RU" sz="2400" dirty="0" smtClean="0"/>
              <a:t>)</a:t>
            </a:r>
          </a:p>
          <a:p>
            <a:pPr lvl="1"/>
            <a:r>
              <a:rPr lang="ru-RU" sz="2400" b="1" dirty="0" smtClean="0"/>
              <a:t>Трансформацией</a:t>
            </a:r>
            <a:r>
              <a:rPr lang="ru-RU" sz="2400" dirty="0" smtClean="0"/>
              <a:t> из другого </a:t>
            </a:r>
            <a:r>
              <a:rPr lang="en-US" sz="2400" dirty="0" smtClean="0"/>
              <a:t>RDD</a:t>
            </a:r>
          </a:p>
          <a:p>
            <a:pPr lvl="1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Операции над </a:t>
            </a:r>
            <a:r>
              <a:rPr lang="en-US" smtClean="0"/>
              <a:t>RDD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Программа на </a:t>
            </a:r>
            <a:r>
              <a:rPr lang="en-US" dirty="0" smtClean="0"/>
              <a:t>Spark </a:t>
            </a:r>
            <a:r>
              <a:rPr lang="ru-RU" dirty="0" smtClean="0"/>
              <a:t>пишется в терминах операций над </a:t>
            </a:r>
            <a:r>
              <a:rPr lang="en-US" dirty="0" smtClean="0"/>
              <a:t>RDD</a:t>
            </a:r>
          </a:p>
          <a:p>
            <a:r>
              <a:rPr lang="ru-RU" b="1" dirty="0" smtClean="0"/>
              <a:t>Трансформации</a:t>
            </a:r>
            <a:r>
              <a:rPr lang="ru-RU" dirty="0" smtClean="0"/>
              <a:t>:</a:t>
            </a:r>
          </a:p>
          <a:p>
            <a:pPr lvl="1"/>
            <a:r>
              <a:rPr lang="en-US" sz="2400" dirty="0" smtClean="0"/>
              <a:t>RDD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RDD</a:t>
            </a:r>
            <a:endParaRPr lang="ru-RU" sz="2400" dirty="0" smtClean="0"/>
          </a:p>
          <a:p>
            <a:pPr lvl="1"/>
            <a:r>
              <a:rPr lang="ru-RU" sz="2400" dirty="0" smtClean="0"/>
              <a:t>Ленивые </a:t>
            </a:r>
            <a:r>
              <a:rPr lang="mr-IN" sz="2400" dirty="0" smtClean="0"/>
              <a:t>–</a:t>
            </a:r>
            <a:r>
              <a:rPr lang="ru-RU" sz="2400" dirty="0" smtClean="0"/>
              <a:t> не вычисляются сразу</a:t>
            </a:r>
          </a:p>
          <a:p>
            <a:pPr lvl="1"/>
            <a:r>
              <a:rPr lang="ru-RU" sz="2400" dirty="0" smtClean="0"/>
              <a:t>Примеры: </a:t>
            </a:r>
            <a:r>
              <a:rPr lang="en-US" sz="2400" b="1" dirty="0" smtClean="0"/>
              <a:t>map, </a:t>
            </a:r>
            <a:r>
              <a:rPr lang="en-US" sz="2400" b="1" dirty="0" err="1" smtClean="0"/>
              <a:t>reduceByKey</a:t>
            </a:r>
            <a:r>
              <a:rPr lang="en-US" sz="2400" b="1" dirty="0" smtClean="0"/>
              <a:t>, join</a:t>
            </a:r>
            <a:endParaRPr lang="en-US" sz="2400" dirty="0" smtClean="0"/>
          </a:p>
          <a:p>
            <a:r>
              <a:rPr lang="ru-RU" b="1" dirty="0" smtClean="0"/>
              <a:t>Действия</a:t>
            </a:r>
            <a:r>
              <a:rPr lang="ru-RU" dirty="0" smtClean="0"/>
              <a:t>:</a:t>
            </a:r>
          </a:p>
          <a:p>
            <a:pPr lvl="1"/>
            <a:r>
              <a:rPr lang="ru-RU" sz="2400" dirty="0" smtClean="0"/>
              <a:t>Приводят к вычислению </a:t>
            </a:r>
            <a:r>
              <a:rPr lang="en-US" sz="2400" dirty="0" smtClean="0"/>
              <a:t>RDD</a:t>
            </a:r>
          </a:p>
          <a:p>
            <a:pPr lvl="1"/>
            <a:r>
              <a:rPr lang="ru-RU" sz="2400" dirty="0" smtClean="0"/>
              <a:t>Примеры: </a:t>
            </a:r>
            <a:r>
              <a:rPr lang="en-US" sz="2400" b="1" dirty="0" err="1" smtClean="0"/>
              <a:t>saveAsTextFile</a:t>
            </a:r>
            <a:r>
              <a:rPr lang="en-US" sz="2400" b="1" dirty="0" smtClean="0"/>
              <a:t>, collect, count</a:t>
            </a:r>
            <a:endParaRPr lang="en-US" sz="2400" dirty="0" smtClean="0"/>
          </a:p>
          <a:p>
            <a:r>
              <a:rPr lang="ru-RU" b="1" dirty="0" smtClean="0"/>
              <a:t>Другие операции</a:t>
            </a:r>
            <a:r>
              <a:rPr lang="ru-RU" dirty="0" smtClean="0"/>
              <a:t>:</a:t>
            </a:r>
          </a:p>
          <a:p>
            <a:pPr lvl="1"/>
            <a:r>
              <a:rPr lang="en-US" sz="2400" b="1" dirty="0" smtClean="0"/>
              <a:t>persist, cache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ru-RU" sz="2400" dirty="0" smtClean="0"/>
              <a:t>помечают </a:t>
            </a:r>
            <a:r>
              <a:rPr lang="en-US" sz="2400" dirty="0" smtClean="0"/>
              <a:t>RDD </a:t>
            </a:r>
            <a:r>
              <a:rPr lang="ru-RU" sz="2400" dirty="0" smtClean="0"/>
              <a:t>для сохранения в памяти/на диске при первом их вычислении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81169" y="6423752"/>
            <a:ext cx="3419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spark.apache.org/docs/latest/programming-guide.html</a:t>
            </a:r>
            <a:endParaRPr lang="en-US" sz="1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трансформации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4831" y="2891315"/>
            <a:ext cx="4859608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 трансформации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04831" y="2891315"/>
            <a:ext cx="6739924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 действия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3011" y="3728441"/>
            <a:ext cx="6997502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MapReduce</a:t>
            </a:r>
            <a:r>
              <a:rPr lang="ru-RU" smtClean="0"/>
              <a:t> как две операции в </a:t>
            </a:r>
            <a:r>
              <a:rPr lang="en-US" smtClean="0"/>
              <a:t>Spark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366912"/>
            <a:ext cx="11530012" cy="4502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4960" y="2904192"/>
            <a:ext cx="10079811" cy="8693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 smtClean="0"/>
              <a:t>Работает с </a:t>
            </a:r>
            <a:r>
              <a:rPr lang="en-US" dirty="0" err="1" smtClean="0"/>
              <a:t>DataFrame</a:t>
            </a:r>
            <a:r>
              <a:rPr lang="en-US" dirty="0" smtClean="0"/>
              <a:t> (</a:t>
            </a:r>
            <a:r>
              <a:rPr lang="ru-RU" dirty="0" smtClean="0"/>
              <a:t>таблицы)</a:t>
            </a:r>
          </a:p>
          <a:p>
            <a:r>
              <a:rPr lang="ru-RU" dirty="0" smtClean="0"/>
              <a:t>Поддерживает </a:t>
            </a:r>
            <a:r>
              <a:rPr lang="en-US" dirty="0" smtClean="0"/>
              <a:t>SQL </a:t>
            </a:r>
            <a:r>
              <a:rPr lang="ru-RU" dirty="0" smtClean="0"/>
              <a:t>запросы</a:t>
            </a:r>
          </a:p>
          <a:p>
            <a:r>
              <a:rPr lang="ru-RU" dirty="0" smtClean="0"/>
              <a:t>Умеет конвертировать из/в </a:t>
            </a:r>
            <a:r>
              <a:rPr lang="en-US" dirty="0" smtClean="0"/>
              <a:t>Pandas </a:t>
            </a:r>
            <a:r>
              <a:rPr lang="en-US" dirty="0" err="1" smtClean="0"/>
              <a:t>DataFrame</a:t>
            </a:r>
            <a:endParaRPr lang="en-US" dirty="0" smtClean="0"/>
          </a:p>
          <a:p>
            <a:r>
              <a:rPr lang="ru-RU" dirty="0" smtClean="0"/>
              <a:t>Вычисления производятся на </a:t>
            </a:r>
            <a:r>
              <a:rPr lang="en-US" dirty="0" smtClean="0"/>
              <a:t>Java </a:t>
            </a:r>
            <a:r>
              <a:rPr lang="ru-RU" dirty="0" smtClean="0"/>
              <a:t>(без </a:t>
            </a:r>
            <a:r>
              <a:rPr lang="en-US" dirty="0" smtClean="0"/>
              <a:t>Python)</a:t>
            </a:r>
          </a:p>
          <a:p>
            <a:pPr lvl="1"/>
            <a:r>
              <a:rPr lang="ru-RU" dirty="0" smtClean="0"/>
              <a:t>Для этого нужно использовать базовые типы и коллекции в колонках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96" y="1166342"/>
            <a:ext cx="4038600" cy="148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7273" y="6400799"/>
            <a:ext cx="3816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spark.apache.org/docs/latest/sql-programming-guide.html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755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 примере линейной регрессии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67" y="1023372"/>
            <a:ext cx="11529391" cy="5152444"/>
          </a:xfrm>
        </p:spPr>
        <p:txBody>
          <a:bodyPr>
            <a:normAutofit/>
          </a:bodyPr>
          <a:lstStyle/>
          <a:p>
            <a:r>
              <a:rPr lang="ru-RU" dirty="0" smtClean="0"/>
              <a:t>Обучение на всей выборке: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en-US" dirty="0" smtClean="0"/>
          </a:p>
          <a:p>
            <a:r>
              <a:rPr lang="ru-RU" dirty="0" smtClean="0"/>
              <a:t>Можно обновлять веса</a:t>
            </a:r>
            <a:r>
              <a:rPr lang="en-US" dirty="0" smtClean="0"/>
              <a:t> </a:t>
            </a:r>
            <a:r>
              <a:rPr lang="ru-RU" dirty="0" smtClean="0"/>
              <a:t>рекурсивно: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Стохастический градиентный спуск (</a:t>
            </a:r>
            <a:r>
              <a:rPr lang="en-US" dirty="0" smtClean="0"/>
              <a:t>SGD):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417" b="15008"/>
          <a:stretch/>
        </p:blipFill>
        <p:spPr>
          <a:xfrm>
            <a:off x="4357801" y="1479620"/>
            <a:ext cx="3433875" cy="55062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240471" y="2743189"/>
            <a:ext cx="8234709" cy="1521971"/>
            <a:chOff x="2240471" y="2743189"/>
            <a:chExt cx="8234709" cy="15219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157" b="1481"/>
            <a:stretch/>
          </p:blipFill>
          <p:spPr>
            <a:xfrm>
              <a:off x="2240471" y="3697905"/>
              <a:ext cx="2438400" cy="5493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482" b="6902"/>
            <a:stretch/>
          </p:blipFill>
          <p:spPr>
            <a:xfrm>
              <a:off x="5436569" y="2743189"/>
              <a:ext cx="5038611" cy="15219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102"/>
            <a:stretch/>
          </p:blipFill>
          <p:spPr>
            <a:xfrm>
              <a:off x="2499744" y="2950023"/>
              <a:ext cx="1919854" cy="64545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905" y="5326457"/>
            <a:ext cx="5267666" cy="6390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413172" y="4453646"/>
            <a:ext cx="2192579" cy="872809"/>
            <a:chOff x="7413172" y="4453646"/>
            <a:chExt cx="2192579" cy="872809"/>
          </a:xfrm>
        </p:grpSpPr>
        <p:cxnSp>
          <p:nvCxnSpPr>
            <p:cNvPr id="20" name="Curved Connector 19"/>
            <p:cNvCxnSpPr/>
            <p:nvPr/>
          </p:nvCxnSpPr>
          <p:spPr>
            <a:xfrm rot="10800000" flipV="1">
              <a:off x="7413172" y="4453646"/>
              <a:ext cx="1690408" cy="87280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8406255" y="4754210"/>
              <a:ext cx="1199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/>
                <a:t>Похожи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12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API </a:t>
            </a:r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748019"/>
            <a:ext cx="11530012" cy="37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API </a:t>
            </a:r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877" y="1041400"/>
            <a:ext cx="10425383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21077" y="5449900"/>
            <a:ext cx="2365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Native Java Types</a:t>
            </a:r>
            <a:endParaRPr lang="en-US" sz="240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529589" y="5680732"/>
            <a:ext cx="13914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 </a:t>
            </a:r>
            <a:r>
              <a:rPr lang="ru-RU" dirty="0" smtClean="0"/>
              <a:t>пример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192428"/>
            <a:ext cx="11530012" cy="4850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1077" y="2907097"/>
            <a:ext cx="349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Выполняется на кластере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29589" y="3137929"/>
            <a:ext cx="13914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/>
              <a:t>Рекомендательные </a:t>
            </a:r>
            <a:r>
              <a:rPr lang="ru-RU" dirty="0" smtClean="0"/>
              <a:t>системы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33</a:t>
            </a:fld>
            <a:endParaRPr lang="en-US"/>
          </a:p>
        </p:txBody>
      </p:sp>
      <p:pic>
        <p:nvPicPr>
          <p:cNvPr id="6" name="pasted-image.pn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10461" y="1041400"/>
            <a:ext cx="9128215" cy="5153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78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  <p:pic>
        <p:nvPicPr>
          <p:cNvPr id="12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243" y="1690688"/>
            <a:ext cx="7072063" cy="421314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73"/>
          <p:cNvSpPr/>
          <p:nvPr/>
        </p:nvSpPr>
        <p:spPr>
          <a:xfrm>
            <a:off x="7874699" y="2368287"/>
            <a:ext cx="637995" cy="456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5" hangingPunct="0"/>
            <a:r>
              <a:rPr sz="2500" kern="0">
                <a:solidFill>
                  <a:srgbClr val="000000"/>
                </a:solidFill>
                <a:sym typeface="Helvetica Light"/>
              </a:rPr>
              <a:t>user</a:t>
            </a:r>
          </a:p>
        </p:txBody>
      </p:sp>
      <p:sp>
        <p:nvSpPr>
          <p:cNvPr id="14" name="Shape 174"/>
          <p:cNvSpPr/>
          <p:nvPr/>
        </p:nvSpPr>
        <p:spPr>
          <a:xfrm>
            <a:off x="7331034" y="4128365"/>
            <a:ext cx="2431844" cy="70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5" hangingPunct="0">
              <a:defRPr sz="4100"/>
            </a:pPr>
            <a:r>
              <a:rPr sz="2051" kern="0">
                <a:solidFill>
                  <a:srgbClr val="000000"/>
                </a:solidFill>
                <a:sym typeface="Helvetica Light"/>
              </a:rPr>
              <a:t>Взвешиваем </a:t>
            </a:r>
          </a:p>
          <a:p>
            <a:pPr algn="ctr" defTabSz="410755" hangingPunct="0">
              <a:defRPr sz="4100"/>
            </a:pPr>
            <a:r>
              <a:rPr sz="2051" kern="0">
                <a:solidFill>
                  <a:srgbClr val="000000"/>
                </a:solidFill>
                <a:sym typeface="Helvetica Light"/>
              </a:rPr>
              <a:t>оценки похожих</a:t>
            </a:r>
          </a:p>
        </p:txBody>
      </p:sp>
    </p:spTree>
    <p:extLst>
      <p:ext uri="{BB962C8B-B14F-4D97-AF65-F5344CB8AC3E}">
        <p14:creationId xmlns:p14="http://schemas.microsoft.com/office/powerpoint/2010/main" val="3244343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считать похожесть пользователей?</a:t>
            </a:r>
          </a:p>
          <a:p>
            <a:r>
              <a:rPr lang="ru-RU" dirty="0" smtClean="0"/>
              <a:t>Корреляция оценок!</a:t>
            </a:r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17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0509" y="3414895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627" y="4110939"/>
            <a:ext cx="258038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5" hangingPunct="0"/>
            <a:r>
              <a:rPr lang="ru-RU" sz="2400" dirty="0"/>
              <a:t>Нет общих оценок!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8847069" y="4552407"/>
            <a:ext cx="1743751" cy="1237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8847069" y="3402628"/>
            <a:ext cx="1743751" cy="708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356" y="5046467"/>
            <a:ext cx="615554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5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7" y="5267201"/>
            <a:ext cx="572965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769" y="2277533"/>
            <a:ext cx="5308600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50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55545" y="3388519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175" y="2277533"/>
            <a:ext cx="53276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72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175" y="2277533"/>
            <a:ext cx="53276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1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75" y="2277534"/>
            <a:ext cx="530225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7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Vowpal</a:t>
            </a:r>
            <a:r>
              <a:rPr lang="en-US" dirty="0" smtClean="0"/>
              <a:t> Wabbit (VW)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Открытая реализация алгоритмов онлайн-обучения</a:t>
            </a:r>
          </a:p>
          <a:p>
            <a:r>
              <a:rPr lang="ru-RU" dirty="0" smtClean="0"/>
              <a:t>Не только линейные модели (парные взаимодействия, </a:t>
            </a:r>
            <a:r>
              <a:rPr lang="ru-RU" dirty="0" smtClean="0"/>
              <a:t>простые </a:t>
            </a:r>
            <a:r>
              <a:rPr lang="ru-RU" dirty="0" err="1" smtClean="0"/>
              <a:t>нейросети</a:t>
            </a:r>
            <a:r>
              <a:rPr lang="ru-RU" dirty="0" smtClean="0"/>
              <a:t>)</a:t>
            </a:r>
          </a:p>
          <a:p>
            <a:r>
              <a:rPr lang="ru-RU" dirty="0" smtClean="0"/>
              <a:t>Много функций потерь</a:t>
            </a:r>
          </a:p>
          <a:p>
            <a:r>
              <a:rPr lang="ru-RU" dirty="0" smtClean="0"/>
              <a:t>Обычная строка текста </a:t>
            </a:r>
            <a:r>
              <a:rPr lang="mr-IN" dirty="0" smtClean="0"/>
              <a:t>–</a:t>
            </a:r>
            <a:r>
              <a:rPr lang="ru-RU" dirty="0" smtClean="0"/>
              <a:t> это валидное описание объекта. Применяет </a:t>
            </a:r>
            <a:r>
              <a:rPr lang="ru-RU" b="1" dirty="0" err="1" smtClean="0"/>
              <a:t>хэширование</a:t>
            </a:r>
            <a:r>
              <a:rPr lang="ru-RU" dirty="0" smtClean="0"/>
              <a:t> признаков.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1 | The dog ate my </a:t>
            </a:r>
            <a:r>
              <a:rPr lang="en-US" dirty="0" smtClean="0">
                <a:solidFill>
                  <a:srgbClr val="FF0000"/>
                </a:solidFill>
              </a:rPr>
              <a:t>homework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Эффективно масштабируется на 1000 машин при помощи </a:t>
            </a:r>
            <a:r>
              <a:rPr lang="en-US" dirty="0" smtClean="0"/>
              <a:t>All</a:t>
            </a:r>
            <a:r>
              <a:rPr lang="en-US" dirty="0"/>
              <a:t>R</a:t>
            </a:r>
            <a:r>
              <a:rPr lang="en-US" dirty="0" smtClean="0"/>
              <a:t>educe.</a:t>
            </a:r>
          </a:p>
          <a:p>
            <a:r>
              <a:rPr lang="ru-RU" dirty="0" smtClean="0"/>
              <a:t>Может работать в режиме с обратной связью (</a:t>
            </a:r>
            <a:r>
              <a:rPr lang="en-US" dirty="0"/>
              <a:t>Contextual </a:t>
            </a:r>
            <a:r>
              <a:rPr lang="en-US" dirty="0" smtClean="0"/>
              <a:t>Bandit</a:t>
            </a:r>
            <a:r>
              <a:rPr lang="ru-RU" dirty="0" smtClean="0"/>
              <a:t>)</a:t>
            </a:r>
          </a:p>
          <a:p>
            <a:r>
              <a:rPr lang="ru-RU" dirty="0" smtClean="0"/>
              <a:t>Может работать в режиме активного обучения</a:t>
            </a:r>
          </a:p>
          <a:p>
            <a:r>
              <a:rPr lang="mr-IN" dirty="0" smtClean="0"/>
              <a:t>…</a:t>
            </a:r>
            <a:endParaRPr lang="ru-RU" dirty="0" smtClean="0"/>
          </a:p>
        </p:txBody>
      </p:sp>
      <p:sp>
        <p:nvSpPr>
          <p:cNvPr id="8" name="Rectangle 7"/>
          <p:cNvSpPr/>
          <p:nvPr/>
        </p:nvSpPr>
        <p:spPr>
          <a:xfrm>
            <a:off x="7793736" y="6423752"/>
            <a:ext cx="3800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3"/>
              </a:rPr>
              <a:t>http://people.cs.umass.edu/~mcgregor/stocworkshop/langford.pdf</a:t>
            </a:r>
            <a:endParaRPr lang="ru-RU" sz="1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049887" y="6423752"/>
            <a:ext cx="3491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</a:t>
            </a:r>
            <a:r>
              <a:rPr lang="en-US" sz="1000">
                <a:hlinkClick r:id="rId4"/>
              </a:rPr>
              <a:t>://</a:t>
            </a:r>
            <a:r>
              <a:rPr lang="en-US" sz="1000" dirty="0" smtClean="0">
                <a:hlinkClick r:id="rId4"/>
              </a:rPr>
              <a:t>github.com/JohnLangford/vowpal_wabbit/wiki/Tutorial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6933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4906" y="3379726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75" y="2215661"/>
            <a:ext cx="53022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0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Минусы </a:t>
            </a:r>
            <a:r>
              <a:rPr lang="en-US" smtClean="0"/>
              <a:t>user-based</a:t>
            </a:r>
            <a:r>
              <a:rPr lang="ru-RU" smtClean="0"/>
              <a:t>:</a:t>
            </a:r>
          </a:p>
          <a:p>
            <a:r>
              <a:rPr lang="ru-RU" smtClean="0"/>
              <a:t>У большинства пользователей не так много оценок, что приводит к неуверенной оценке похожести пользователей.</a:t>
            </a:r>
          </a:p>
          <a:p>
            <a:r>
              <a:rPr lang="ru-RU" smtClean="0"/>
              <a:t>Оценки конкретного пользователя меняются во времени, поэтому при добавлении хотя бы одной новой оценки его похожесть на других пользователей может сильно измениться.</a:t>
            </a:r>
            <a:endParaRPr lang="ru-RU" dirty="0" smtClean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304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n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пользователей</a:t>
                </a:r>
                <a:r>
                  <a:rPr lang="en-US" dirty="0" smtClean="0"/>
                  <a:t>,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товаров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𝒖𝒊</m:t>
                        </m:r>
                      </m:sub>
                    </m:sSub>
                    <m:r>
                      <a:rPr lang="ru-RU" b="0" i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 smtClean="0"/>
                  <a:t> оценка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пользователя </a:t>
                </a:r>
                <a:r>
                  <a:rPr lang="en-US" dirty="0" smtClean="0"/>
                  <a:t>u </a:t>
                </a:r>
                <a:r>
                  <a:rPr lang="ru-RU" dirty="0" smtClean="0"/>
                  <a:t>товару </a:t>
                </a:r>
                <a:r>
                  <a:rPr lang="en-US" dirty="0" err="1" smtClean="0"/>
                  <a:t>i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sub>
                    </m:sSub>
                    <m:r>
                      <a:rPr lang="ru-RU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средняя оценка пользователя </a:t>
                </a:r>
                <a:r>
                  <a:rPr lang="en-US" dirty="0" smtClean="0"/>
                  <a:t>u</a:t>
                </a:r>
                <a:endParaRPr lang="ru-RU" b="1" dirty="0" smtClean="0"/>
              </a:p>
              <a:p>
                <a:r>
                  <a:rPr lang="ru-RU" dirty="0" smtClean="0"/>
                  <a:t>Похожесть пользователей</a:t>
                </a:r>
                <a:r>
                  <a:rPr lang="en-US" dirty="0" smtClean="0"/>
                  <a:t> u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v</a:t>
                </a:r>
                <a:r>
                  <a:rPr lang="ru-RU" dirty="0" smtClean="0"/>
                  <a:t>: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r>
                  <a:rPr lang="ru-RU" dirty="0" smtClean="0"/>
                  <a:t>Предсказание: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4/17/17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50021" y="101039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021" y="101039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2421" y="102563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21" y="102563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54821" y="104087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821" y="104087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221" y="105611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221" y="105611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59621" y="107135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21" y="107135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12021" y="108659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021" y="108659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0"/>
              <p:cNvSpPr txBox="1">
                <a:spLocks/>
              </p:cNvSpPr>
              <p:nvPr/>
            </p:nvSpPr>
            <p:spPr>
              <a:xfrm>
                <a:off x="2416615" y="3585528"/>
                <a:ext cx="7221079" cy="1025922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𝑢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𝑣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𝑖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15" y="3585528"/>
                <a:ext cx="7221079" cy="1025922"/>
              </a:xfrm>
              <a:prstGeom prst="rect">
                <a:avLst/>
              </a:prstGeom>
              <a:blipFill rotWithShape="0">
                <a:blip r:embed="rId4"/>
                <a:stretch>
                  <a:fillRect b="-59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99327" y="8217685"/>
                <a:ext cx="10511211" cy="16766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𝑡𝑖</m:t>
                              </m:r>
                            </m:sub>
                          </m:sSub>
                        </m:e>
                      </m:acc>
                      <m:r>
                        <a:rPr kumimoji="0" lang="is-I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𝑣</m:t>
                          </m:r>
                        </m:e>
                        <m:sub>
                          <m: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𝑡</m:t>
                          </m:r>
                        </m:sub>
                      </m:sSub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+ 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𝑐𝑜𝑟𝑟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𝑡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𝑐𝑜𝑟𝑟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27" y="8217685"/>
                <a:ext cx="10511211" cy="16766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83366" y="5451354"/>
                <a:ext cx="5937971" cy="1031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s-IS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s-IS" sz="28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  <m:t>𝑢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+ </m:t>
                      </m:r>
                      <m:f>
                        <m:fPr>
                          <m:ctrlPr>
                            <a:rPr lang="is-IS" sz="2800" i="1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𝑐𝑜𝑟𝑟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𝑐𝑜𝑟𝑟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66" y="5451354"/>
                <a:ext cx="5937971" cy="10312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380114" y="8604666"/>
                <a:ext cx="6218048" cy="11687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3200" dirty="0" smtClean="0"/>
                  <a:t>Суммирование только по тем </a:t>
                </a:r>
                <a:r>
                  <a:rPr lang="en-US" sz="3200" dirty="0" smtClean="0"/>
                  <a:t>k, </a:t>
                </a:r>
              </a:p>
              <a:p>
                <a:r>
                  <a:rPr lang="ru-RU" sz="3200" dirty="0" smtClean="0"/>
                  <a:t>при которых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114" y="8604666"/>
                <a:ext cx="6218048" cy="1168717"/>
              </a:xfrm>
              <a:prstGeom prst="rect">
                <a:avLst/>
              </a:prstGeom>
              <a:blipFill rotWithShape="0">
                <a:blip r:embed="rId7"/>
                <a:stretch>
                  <a:fillRect l="-2843" t="-4188" b="-120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18182492" y="9900138"/>
            <a:ext cx="2057401" cy="1125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4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Item-based CF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825" y="938143"/>
            <a:ext cx="7737440" cy="5153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2967" y="6085198"/>
            <a:ext cx="9856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Рекомендуем похожие товары к товарам из истории пользователя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135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Похожие формулы</a:t>
            </a:r>
          </a:p>
          <a:p>
            <a:r>
              <a:rPr lang="ru-RU" dirty="0" smtClean="0"/>
              <a:t>Более уверенные оценки похожести товаров</a:t>
            </a:r>
          </a:p>
          <a:p>
            <a:r>
              <a:rPr lang="ru-RU" dirty="0" smtClean="0"/>
              <a:t>Медленнее устаревают похожести товаров</a:t>
            </a:r>
          </a:p>
          <a:p>
            <a:r>
              <a:rPr lang="ru-RU" dirty="0" smtClean="0"/>
              <a:t>Как работает:</a:t>
            </a:r>
          </a:p>
          <a:p>
            <a:pPr lvl="1"/>
            <a:r>
              <a:rPr lang="ru-RU" dirty="0" smtClean="0"/>
              <a:t>Посчитали заранее </a:t>
            </a:r>
            <a:r>
              <a:rPr lang="en-US" dirty="0" smtClean="0"/>
              <a:t>Item-Item </a:t>
            </a:r>
            <a:r>
              <a:rPr lang="ru-RU" dirty="0" smtClean="0"/>
              <a:t>похожести</a:t>
            </a:r>
          </a:p>
          <a:p>
            <a:pPr lvl="1"/>
            <a:r>
              <a:rPr lang="ru-RU" dirty="0" smtClean="0"/>
              <a:t>Приходит пользователь, делает новый клик</a:t>
            </a:r>
          </a:p>
          <a:p>
            <a:pPr lvl="1"/>
            <a:r>
              <a:rPr lang="ru-RU" dirty="0" smtClean="0"/>
              <a:t>По его кликам можно найти похожие товары в </a:t>
            </a:r>
            <a:r>
              <a:rPr lang="en-US" dirty="0" smtClean="0"/>
              <a:t>real-time</a:t>
            </a:r>
            <a:endParaRPr lang="ru-RU" dirty="0" smtClean="0"/>
          </a:p>
          <a:p>
            <a:pPr lvl="1"/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Параллелим </a:t>
            </a:r>
            <a:r>
              <a:rPr lang="en-US" dirty="0" smtClean="0"/>
              <a:t>Item-based </a:t>
            </a:r>
            <a:r>
              <a:rPr lang="en-US" dirty="0"/>
              <a:t>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</a:t>
            </a:r>
            <a:r>
              <a:rPr lang="en-US" dirty="0"/>
              <a:t> </a:t>
            </a:r>
            <a:r>
              <a:rPr lang="ru-RU" dirty="0"/>
              <a:t>пользователей</a:t>
            </a:r>
            <a:r>
              <a:rPr lang="en-US" dirty="0"/>
              <a:t>, </a:t>
            </a:r>
            <a:r>
              <a:rPr lang="en-US" b="1" dirty="0"/>
              <a:t>m</a:t>
            </a:r>
            <a:r>
              <a:rPr lang="en-US" dirty="0"/>
              <a:t> </a:t>
            </a:r>
            <a:r>
              <a:rPr lang="ru-RU" dirty="0" smtClean="0"/>
              <a:t>товаров</a:t>
            </a:r>
            <a:r>
              <a:rPr lang="en-US" dirty="0" smtClean="0"/>
              <a:t>, </a:t>
            </a:r>
            <a:r>
              <a:rPr lang="en-US" b="1" dirty="0" smtClean="0"/>
              <a:t>n</a:t>
            </a:r>
            <a:r>
              <a:rPr lang="en-US" dirty="0" smtClean="0"/>
              <a:t> ~ </a:t>
            </a:r>
            <a:r>
              <a:rPr lang="en-US" b="1" dirty="0" smtClean="0"/>
              <a:t>m</a:t>
            </a:r>
            <a:r>
              <a:rPr lang="en-US" dirty="0" smtClean="0"/>
              <a:t> ~ 10</a:t>
            </a:r>
            <a:r>
              <a:rPr lang="en-US" baseline="30000" dirty="0" smtClean="0"/>
              <a:t>6</a:t>
            </a:r>
            <a:endParaRPr lang="ru-RU" baseline="30000" dirty="0" smtClean="0"/>
          </a:p>
          <a:p>
            <a:r>
              <a:rPr lang="ru-RU" dirty="0" smtClean="0"/>
              <a:t>Нужно посчитать заранее </a:t>
            </a:r>
            <a:r>
              <a:rPr lang="en-US" dirty="0" smtClean="0"/>
              <a:t>Item-Item </a:t>
            </a:r>
            <a:r>
              <a:rPr lang="ru-RU" dirty="0" smtClean="0"/>
              <a:t>похожести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ru-RU" dirty="0" smtClean="0"/>
          </a:p>
          <a:p>
            <a:r>
              <a:rPr lang="ru-RU" dirty="0" smtClean="0"/>
              <a:t>Наивный </a:t>
            </a:r>
            <a:r>
              <a:rPr lang="ru-RU" dirty="0" smtClean="0"/>
              <a:t>подход </a:t>
            </a:r>
            <a:r>
              <a:rPr lang="mr-IN" dirty="0" smtClean="0"/>
              <a:t>–</a:t>
            </a:r>
            <a:r>
              <a:rPr lang="ru-RU" dirty="0" smtClean="0"/>
              <a:t> </a:t>
            </a:r>
            <a:r>
              <a:rPr lang="en-US" dirty="0" smtClean="0"/>
              <a:t>O(m</a:t>
            </a:r>
            <a:r>
              <a:rPr lang="en-US" baseline="30000" dirty="0" smtClean="0"/>
              <a:t>2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Матрица оценок сильно разрежена, можно лучше?</a:t>
            </a:r>
            <a:endParaRPr lang="en-US" dirty="0" smtClean="0"/>
          </a:p>
          <a:p>
            <a:r>
              <a:rPr lang="ru-RU" dirty="0"/>
              <a:t>Вклад в похожесть двух товаров ненулевой только от пользователей, которые оценили оба этих </a:t>
            </a:r>
            <a:r>
              <a:rPr lang="ru-RU" dirty="0" smtClean="0"/>
              <a:t>товара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1920833" y="2254809"/>
                <a:ext cx="7295056" cy="1385379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𝑢𝑗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3" y="2254809"/>
                <a:ext cx="7295056" cy="13853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383699" y="2270958"/>
            <a:ext cx="3027127" cy="459403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47444" y="2214599"/>
            <a:ext cx="15604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adjusted </a:t>
            </a:r>
          </a:p>
          <a:p>
            <a:pPr algn="ctr"/>
            <a:r>
              <a:rPr lang="en-US" sz="2800" dirty="0" smtClean="0"/>
              <a:t>cosine </a:t>
            </a:r>
          </a:p>
          <a:p>
            <a:pPr algn="ctr"/>
            <a:r>
              <a:rPr lang="en-US" sz="2800" dirty="0" smtClean="0"/>
              <a:t>similarity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351592" y="777008"/>
                <a:ext cx="45787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/>
                  <a:t>Сумма только по пользователям, </a:t>
                </a:r>
              </a:p>
              <a:p>
                <a:r>
                  <a:rPr lang="ru-RU" sz="2400" dirty="0" smtClean="0"/>
                  <a:t>которые смотрели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фильм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92" y="777008"/>
                <a:ext cx="457875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130" t="-5839" r="-1065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 rot="3554978">
            <a:off x="8883229" y="1581620"/>
            <a:ext cx="440701" cy="88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Шаг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4255" y="2609514"/>
            <a:ext cx="2122375" cy="1436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(1,</a:t>
            </a: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3) </a:t>
            </a:r>
            <a:r>
              <a:rPr lang="ru-RU" sz="28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5 * 4</a:t>
            </a:r>
            <a:endParaRPr lang="ru-RU" sz="2800" dirty="0" smtClean="0"/>
          </a:p>
          <a:p>
            <a:pPr algn="ctr" defTabSz="821531" hangingPunct="0"/>
            <a:r>
              <a:rPr lang="ru-RU" sz="2800" dirty="0" smtClean="0"/>
              <a:t>(1</a:t>
            </a:r>
            <a:r>
              <a:rPr lang="ru-RU" sz="2800" dirty="0"/>
              <a:t>, </a:t>
            </a:r>
            <a:r>
              <a:rPr lang="en-US" sz="2800" dirty="0" smtClean="0"/>
              <a:t>6</a:t>
            </a:r>
            <a:r>
              <a:rPr lang="ru-RU" sz="2800" dirty="0" smtClean="0"/>
              <a:t>) </a:t>
            </a:r>
            <a:r>
              <a:rPr lang="ru-RU" sz="28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</a:t>
            </a:r>
            <a:r>
              <a:rPr lang="en-US" sz="2800" dirty="0"/>
              <a:t>5 * </a:t>
            </a:r>
            <a:r>
              <a:rPr lang="en-US" sz="2800" dirty="0" smtClean="0"/>
              <a:t>1</a:t>
            </a:r>
            <a:endParaRPr lang="ru-RU" sz="2800" dirty="0"/>
          </a:p>
          <a:p>
            <a:pPr algn="ctr" defTabSz="821531" hangingPunct="0"/>
            <a:r>
              <a:rPr lang="ru-RU" sz="2800" dirty="0" smtClean="0"/>
              <a:t>(</a:t>
            </a:r>
            <a:r>
              <a:rPr lang="en-US" sz="2800" dirty="0" smtClean="0"/>
              <a:t>3</a:t>
            </a:r>
            <a:r>
              <a:rPr lang="ru-RU" sz="2800" dirty="0" smtClean="0"/>
              <a:t>, </a:t>
            </a:r>
            <a:r>
              <a:rPr lang="en-US" sz="2800" dirty="0" smtClean="0"/>
              <a:t>6</a:t>
            </a:r>
            <a:r>
              <a:rPr lang="ru-RU" sz="2800" dirty="0" smtClean="0"/>
              <a:t>) </a:t>
            </a:r>
            <a:r>
              <a:rPr lang="ru-RU" sz="28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4 </a:t>
            </a:r>
            <a:r>
              <a:rPr lang="en-US" sz="2800" dirty="0"/>
              <a:t>* 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4141" r="13397"/>
          <a:stretch/>
        </p:blipFill>
        <p:spPr>
          <a:xfrm>
            <a:off x="2689605" y="1505831"/>
            <a:ext cx="4403188" cy="4295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33333" y="3026496"/>
            <a:ext cx="4569325" cy="602969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посчитать все числители на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30" y="1041400"/>
            <a:ext cx="10491077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5346294" y="1203996"/>
                <a:ext cx="5781250" cy="975780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 smtClean="0">
                                  <a:latin typeface="Cambria Math" charset="0"/>
                                </a:rPr>
                                <m:t>…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94" y="1203996"/>
                <a:ext cx="5781250" cy="9757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1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Решение на </a:t>
            </a:r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146" y="1808894"/>
            <a:ext cx="7353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Резюме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Линейные модели можно учить на огромных выборках (спам, реклама)</a:t>
            </a:r>
          </a:p>
          <a:p>
            <a:r>
              <a:rPr lang="ru-RU" dirty="0" smtClean="0"/>
              <a:t>Хэширование позволяет учесть большое количество исходных признаков</a:t>
            </a:r>
          </a:p>
          <a:p>
            <a:r>
              <a:rPr lang="ru-RU" dirty="0" smtClean="0"/>
              <a:t>Для работы с большими данными удобна парадигма </a:t>
            </a:r>
            <a:r>
              <a:rPr lang="en-US" dirty="0" smtClean="0"/>
              <a:t>Map-Reduce</a:t>
            </a:r>
          </a:p>
          <a:p>
            <a:r>
              <a:rPr lang="en-US" dirty="0" smtClean="0"/>
              <a:t>SQL </a:t>
            </a:r>
            <a:r>
              <a:rPr lang="ru-RU" dirty="0" smtClean="0"/>
              <a:t>запросы бывают полезны и их можно превратить в </a:t>
            </a:r>
            <a:r>
              <a:rPr lang="en-US" dirty="0" smtClean="0"/>
              <a:t>Map-Reduce </a:t>
            </a:r>
            <a:r>
              <a:rPr lang="ru-RU" dirty="0" smtClean="0"/>
              <a:t>операции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Map-Reduce </a:t>
            </a:r>
            <a:r>
              <a:rPr lang="ru-RU" dirty="0" smtClean="0"/>
              <a:t>можно считать много всего, например, похожести для рекомендательной системы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4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Хэширование признаков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Когда требуется </a:t>
            </a:r>
            <a:r>
              <a:rPr lang="en-US" dirty="0" smtClean="0"/>
              <a:t>one-hot </a:t>
            </a:r>
            <a:r>
              <a:rPr lang="ru-RU" dirty="0" smtClean="0"/>
              <a:t>кодирование </a:t>
            </a:r>
            <a:r>
              <a:rPr lang="ru-RU" dirty="0" smtClean="0"/>
              <a:t>признаков:</a:t>
            </a:r>
            <a:endParaRPr lang="ru-RU" dirty="0" smtClean="0"/>
          </a:p>
          <a:p>
            <a:pPr lvl="1"/>
            <a:r>
              <a:rPr lang="ru-RU" sz="2400" dirty="0" smtClean="0"/>
              <a:t>Категориальные признаки</a:t>
            </a:r>
          </a:p>
          <a:p>
            <a:pPr lvl="1"/>
            <a:r>
              <a:rPr lang="ru-RU" sz="2400" dirty="0" smtClean="0"/>
              <a:t>Слова текста в модели мешка </a:t>
            </a:r>
            <a:r>
              <a:rPr lang="ru-RU" sz="2400" dirty="0" smtClean="0"/>
              <a:t>слов</a:t>
            </a:r>
            <a:r>
              <a:rPr lang="ru-RU" dirty="0"/>
              <a:t/>
            </a:r>
            <a:br>
              <a:rPr lang="ru-RU" dirty="0"/>
            </a:br>
            <a:endParaRPr lang="ru-RU" dirty="0" smtClean="0"/>
          </a:p>
          <a:p>
            <a:r>
              <a:rPr lang="ru-RU" dirty="0" smtClean="0"/>
              <a:t>Храним </a:t>
            </a:r>
            <a:r>
              <a:rPr lang="en-US" dirty="0" smtClean="0"/>
              <a:t>“word”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index</a:t>
            </a:r>
            <a:endParaRPr lang="ru-RU" dirty="0" smtClean="0"/>
          </a:p>
          <a:p>
            <a:pPr lvl="1"/>
            <a:r>
              <a:rPr lang="ru-RU" sz="2400" dirty="0" smtClean="0"/>
              <a:t>Словарь должен быть общим для всех машин</a:t>
            </a:r>
          </a:p>
          <a:p>
            <a:pPr lvl="1"/>
            <a:r>
              <a:rPr lang="ru-RU" sz="2400" dirty="0" smtClean="0"/>
              <a:t>Может не поместиться в </a:t>
            </a:r>
            <a:r>
              <a:rPr lang="en-US" sz="2400" dirty="0" smtClean="0"/>
              <a:t>RAM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 smtClean="0"/>
          </a:p>
          <a:p>
            <a:r>
              <a:rPr lang="ru-RU" dirty="0" smtClean="0"/>
              <a:t>Считаем </a:t>
            </a:r>
            <a:r>
              <a:rPr lang="en-US" dirty="0" smtClean="0"/>
              <a:t>“word”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hash(“word”)</a:t>
            </a:r>
            <a:endParaRPr lang="ru-RU" dirty="0" smtClean="0"/>
          </a:p>
          <a:p>
            <a:pPr lvl="1"/>
            <a:r>
              <a:rPr lang="ru-RU" sz="2400" dirty="0" smtClean="0"/>
              <a:t>Большое число корзинок хэш-функции (</a:t>
            </a:r>
            <a:r>
              <a:rPr lang="en-US" sz="2400" dirty="0" smtClean="0"/>
              <a:t>~2</a:t>
            </a:r>
            <a:r>
              <a:rPr lang="en-US" sz="2400" baseline="30000" dirty="0" smtClean="0"/>
              <a:t>24</a:t>
            </a:r>
            <a:r>
              <a:rPr lang="ru-RU" sz="2400" dirty="0" smtClean="0"/>
              <a:t>), качество растет по </a:t>
            </a:r>
            <a:r>
              <a:rPr lang="en-US" sz="2400" dirty="0" smtClean="0"/>
              <a:t>log(hash bits)</a:t>
            </a:r>
            <a:endParaRPr lang="ru-RU" sz="2400" dirty="0" smtClean="0"/>
          </a:p>
          <a:p>
            <a:pPr lvl="1"/>
            <a:r>
              <a:rPr lang="ru-RU" sz="2400" dirty="0" smtClean="0"/>
              <a:t>Значительно быстрее, не занимает памяти и легко распараллеливается</a:t>
            </a:r>
            <a:endParaRPr lang="en-US" sz="2400" dirty="0" smtClean="0"/>
          </a:p>
          <a:p>
            <a:pPr lvl="1"/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65720" y="6423752"/>
            <a:ext cx="375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2"/>
              </a:rPr>
              <a:t>http</a:t>
            </a:r>
            <a:r>
              <a:rPr lang="en-US" sz="1000" smtClean="0">
                <a:hlinkClick r:id="rId2"/>
              </a:rPr>
              <a:t>://</a:t>
            </a:r>
            <a:r>
              <a:rPr lang="en-US" sz="1000" dirty="0" smtClean="0">
                <a:hlinkClick r:id="rId2"/>
              </a:rPr>
              <a:t>www.machinelearning.org/archive/icml2009/papers/407.pdf</a:t>
            </a:r>
            <a:endParaRPr lang="en-US" sz="1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90849" y="6408362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e-maxx.ru/algo/string_hashes</a:t>
            </a:r>
            <a:endParaRPr lang="ru-RU" sz="1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207975" y="4685677"/>
                <a:ext cx="663880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2400" b="1" i="0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𝐡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𝐚𝐬𝐡</m:t>
                      </m:r>
                      <m:d>
                        <m:dPr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d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𝒑</m:t>
                      </m:r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 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5" y="4685677"/>
                <a:ext cx="6638805" cy="470000"/>
              </a:xfrm>
              <a:prstGeom prst="rect">
                <a:avLst/>
              </a:prstGeom>
              <a:blipFill rotWithShape="0">
                <a:blip r:embed="rId4"/>
                <a:stretch>
                  <a:fillRect t="-100000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407533" y="1894153"/>
                <a:ext cx="343195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Пример хэш-функции для строк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строка,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фиксированное простое число,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код символа строки)</a:t>
                </a:r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33" y="1894153"/>
                <a:ext cx="3431959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2664" t="-2516" r="-2131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9810427" y="3962566"/>
            <a:ext cx="402956" cy="58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Reliable Effective </a:t>
            </a:r>
            <a:r>
              <a:rPr lang="en-US" dirty="0" err="1"/>
              <a:t>Terascale</a:t>
            </a:r>
            <a:r>
              <a:rPr lang="en-US" dirty="0"/>
              <a:t> Linear Learning System</a:t>
            </a:r>
            <a:r>
              <a:rPr lang="ru-RU" dirty="0"/>
              <a:t/>
            </a:r>
            <a:br>
              <a:rPr lang="ru-RU" dirty="0"/>
            </a:br>
            <a:r>
              <a:rPr lang="en-US" dirty="0">
                <a:hlinkClick r:id="rId3"/>
              </a:rPr>
              <a:t>https://arxiv.org/pdf/1110.4198.pdf</a:t>
            </a:r>
            <a:endParaRPr lang="ru-RU" dirty="0"/>
          </a:p>
          <a:p>
            <a:r>
              <a:rPr lang="en-US" dirty="0">
                <a:hlinkClick r:id="rId4"/>
              </a:rPr>
              <a:t>http://cilvr.cs.nyu.edu/diglib/lsml/lecture01-online-linear.pdf</a:t>
            </a:r>
            <a:endParaRPr lang="ru-RU" dirty="0">
              <a:hlinkClick r:id="rId5"/>
            </a:endParaRPr>
          </a:p>
          <a:p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://mlwave.com/predicting-click-through-rates-with-online-machine-learning/</a:t>
            </a:r>
            <a:endParaRPr lang="ru-RU" dirty="0"/>
          </a:p>
          <a:p>
            <a:r>
              <a:rPr lang="en-US" dirty="0">
                <a:hlinkClick r:id="rId7"/>
              </a:rPr>
              <a:t>http://spark.apache.org/docs/latest/programming-guide.html</a:t>
            </a:r>
            <a:endParaRPr lang="en-US" dirty="0"/>
          </a:p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://www.kaggle.com/tkm2261/outbrain-click-prediction/bigquery-is-cool-lb-0-63692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3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Хэширование в детекции спама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0.4 млн</a:t>
            </a:r>
            <a:r>
              <a:rPr lang="is-IS" dirty="0" smtClean="0"/>
              <a:t> </a:t>
            </a:r>
            <a:r>
              <a:rPr lang="ru-RU" dirty="0" smtClean="0"/>
              <a:t>пользователей, 3.</a:t>
            </a:r>
            <a:r>
              <a:rPr lang="en-US" dirty="0" smtClean="0"/>
              <a:t>2 </a:t>
            </a:r>
            <a:r>
              <a:rPr lang="ru-RU" dirty="0" smtClean="0"/>
              <a:t>млн писем, 40 млн слов</a:t>
            </a:r>
          </a:p>
          <a:p>
            <a:r>
              <a:rPr lang="ru-RU" dirty="0" smtClean="0"/>
              <a:t>16 трлн пар (пользователь, слово) </a:t>
            </a:r>
            <a:r>
              <a:rPr lang="mr-IN" dirty="0" smtClean="0"/>
              <a:t>–</a:t>
            </a:r>
            <a:r>
              <a:rPr lang="ru-RU" dirty="0"/>
              <a:t> </a:t>
            </a:r>
            <a:r>
              <a:rPr lang="ru-RU" dirty="0" smtClean="0"/>
              <a:t>поможет только </a:t>
            </a:r>
            <a:r>
              <a:rPr lang="ru-RU" dirty="0" err="1" smtClean="0"/>
              <a:t>хэширование</a:t>
            </a:r>
            <a:endParaRPr lang="ru-RU" dirty="0" smtClean="0"/>
          </a:p>
          <a:p>
            <a:endParaRPr lang="is-I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46" y="2231737"/>
            <a:ext cx="9334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Хэширование в детекции спама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Хэшированные </a:t>
            </a:r>
            <a:r>
              <a:rPr lang="ru-RU" dirty="0" smtClean="0">
                <a:solidFill>
                  <a:srgbClr val="C00000"/>
                </a:solidFill>
              </a:rPr>
              <a:t>16 трлн признаков </a:t>
            </a:r>
            <a:r>
              <a:rPr lang="ru-RU" dirty="0" smtClean="0"/>
              <a:t>дают существенный прирост качества</a:t>
            </a:r>
          </a:p>
          <a:p>
            <a:r>
              <a:rPr lang="ru-RU" dirty="0" smtClean="0"/>
              <a:t>Хэширование перестает влиять на качество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не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персональной </a:t>
            </a:r>
            <a:r>
              <a:rPr lang="ru-RU" dirty="0" smtClean="0"/>
              <a:t>модели</a:t>
            </a:r>
          </a:p>
          <a:p>
            <a:endParaRPr lang="ru-RU" dirty="0" smtClean="0"/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11" y="2189880"/>
            <a:ext cx="8222570" cy="43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Хэширование в детекции спама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Хорошо работает даже на пользователях, которых не было в обучении!</a:t>
            </a:r>
          </a:p>
          <a:p>
            <a:r>
              <a:rPr lang="ru-RU" dirty="0" smtClean="0"/>
              <a:t>Гипотеза: все «локальные» зависимости были учтены новыми признаками, «глобальные» зависимости стали более универсальными</a:t>
            </a:r>
            <a:endParaRPr lang="ru-RU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92129" y="2484761"/>
            <a:ext cx="9796832" cy="4140212"/>
            <a:chOff x="1592129" y="2484761"/>
            <a:chExt cx="9796832" cy="414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2129" y="2484761"/>
              <a:ext cx="7688966" cy="4140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281095" y="3893147"/>
              <a:ext cx="21078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smtClean="0"/>
                <a:t>Количество </a:t>
              </a:r>
            </a:p>
            <a:p>
              <a:pPr algn="ctr"/>
              <a:r>
                <a:rPr lang="ru-RU" sz="2000" dirty="0" smtClean="0"/>
                <a:t>писем пользователя </a:t>
              </a:r>
            </a:p>
            <a:p>
              <a:pPr algn="ctr"/>
              <a:r>
                <a:rPr lang="ru-RU" sz="2000" dirty="0" smtClean="0"/>
                <a:t>в обучении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можно распараллелить работу </a:t>
            </a:r>
            <a:r>
              <a:rPr lang="en-US" dirty="0" smtClean="0"/>
              <a:t>VW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36"/>
          <a:stretch/>
        </p:blipFill>
        <p:spPr>
          <a:xfrm>
            <a:off x="2254001" y="1667435"/>
            <a:ext cx="7169698" cy="37552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0" y="6423752"/>
            <a:ext cx="39229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www.cambridge.org/catalogue/catalogue.asp?isbn=1139210408</a:t>
            </a:r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162749" y="5516219"/>
            <a:ext cx="224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Делим объекты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520" y="5516219"/>
            <a:ext cx="237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Делим признаки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1755976">
            <a:off x="9468069" y="3320046"/>
            <a:ext cx="1628383" cy="5511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2236" y="1020328"/>
            <a:ext cx="418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Матрица «объекты-признаки»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10697</TotalTime>
  <Words>2254</Words>
  <Application>Microsoft Macintosh PowerPoint</Application>
  <PresentationFormat>Widescreen</PresentationFormat>
  <Paragraphs>410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Cambria Math</vt:lpstr>
      <vt:lpstr>Helvetica Light</vt:lpstr>
      <vt:lpstr>Mangal</vt:lpstr>
      <vt:lpstr>Wingdings</vt:lpstr>
      <vt:lpstr>Arial</vt:lpstr>
      <vt:lpstr>Office Theme</vt:lpstr>
      <vt:lpstr>MML minor #8</vt:lpstr>
      <vt:lpstr>Онлайн-обучение</vt:lpstr>
      <vt:lpstr>На примере линейной регрессии</vt:lpstr>
      <vt:lpstr>Vowpal Wabbit (VW)</vt:lpstr>
      <vt:lpstr>Хэширование признаков</vt:lpstr>
      <vt:lpstr>Хэширование в детекции спама</vt:lpstr>
      <vt:lpstr>Хэширование в детекции спама</vt:lpstr>
      <vt:lpstr>Хэширование в детекции спама</vt:lpstr>
      <vt:lpstr>Как можно распараллелить работу VW</vt:lpstr>
      <vt:lpstr>Делим признаки на многоядерной машине</vt:lpstr>
      <vt:lpstr>Надо делить объекты на много машин!</vt:lpstr>
      <vt:lpstr>Поможет Hadoop</vt:lpstr>
      <vt:lpstr>Парадигма Map-Reduce на примере Word Count</vt:lpstr>
      <vt:lpstr>Парадигма Map-Reduce на примере Word Count</vt:lpstr>
      <vt:lpstr>AllReduce в VW (Опционально)</vt:lpstr>
      <vt:lpstr>Гибридная схема работы VW (Опционально)</vt:lpstr>
      <vt:lpstr>Задача предсказания кликов по рекламе</vt:lpstr>
      <vt:lpstr>Apache Spark</vt:lpstr>
      <vt:lpstr>Join на SQL</vt:lpstr>
      <vt:lpstr>Join на MapReduce</vt:lpstr>
      <vt:lpstr>MapReduce: еще один join</vt:lpstr>
      <vt:lpstr>Spark: еще один join</vt:lpstr>
      <vt:lpstr>RDD в Spark</vt:lpstr>
      <vt:lpstr>Операции над RDD</vt:lpstr>
      <vt:lpstr>Пример трансформации</vt:lpstr>
      <vt:lpstr>Пример трансформации</vt:lpstr>
      <vt:lpstr>Пример действия</vt:lpstr>
      <vt:lpstr>MapReduce как две операции в Spark</vt:lpstr>
      <vt:lpstr>DataFrame API</vt:lpstr>
      <vt:lpstr>DataFrame API пример</vt:lpstr>
      <vt:lpstr>DataFrame API пример</vt:lpstr>
      <vt:lpstr>DataFrame API пример</vt:lpstr>
      <vt:lpstr>Рекомендательные системы</vt:lpstr>
      <vt:lpstr>User-based CF</vt:lpstr>
      <vt:lpstr>User-based CF</vt:lpstr>
      <vt:lpstr>Пример User-based CF</vt:lpstr>
      <vt:lpstr>Пример User-based CF</vt:lpstr>
      <vt:lpstr>Пример User-based CF</vt:lpstr>
      <vt:lpstr>Пример User-based CF</vt:lpstr>
      <vt:lpstr>Пример User-based CF</vt:lpstr>
      <vt:lpstr>User-based CF</vt:lpstr>
      <vt:lpstr>User-based CF</vt:lpstr>
      <vt:lpstr>Item-based CF</vt:lpstr>
      <vt:lpstr>Item-based CF</vt:lpstr>
      <vt:lpstr>Параллелим Item-based CF</vt:lpstr>
      <vt:lpstr>Шаг Map</vt:lpstr>
      <vt:lpstr>Как посчитать все числители на Spark</vt:lpstr>
      <vt:lpstr>Решение на Spark SQL</vt:lpstr>
      <vt:lpstr>Резюме</vt:lpstr>
      <vt:lpstr>Ссылки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603</cp:revision>
  <cp:lastPrinted>2017-11-09T10:33:50Z</cp:lastPrinted>
  <dcterms:created xsi:type="dcterms:W3CDTF">2017-04-01T14:01:14Z</dcterms:created>
  <dcterms:modified xsi:type="dcterms:W3CDTF">2017-11-11T00:06:17Z</dcterms:modified>
</cp:coreProperties>
</file>